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Playfair Display"/>
      <p:regular r:id="rId17"/>
      <p:bold r:id="rId18"/>
      <p:italic r:id="rId19"/>
      <p:boldItalic r:id="rId20"/>
    </p:embeddedFont>
    <p:embeddedFont>
      <p:font typeface="Lat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layfairDisplay-boldItalic.fntdata"/><Relationship Id="rId11" Type="http://schemas.openxmlformats.org/officeDocument/2006/relationships/slide" Target="slides/slide6.xml"/><Relationship Id="rId22" Type="http://schemas.openxmlformats.org/officeDocument/2006/relationships/font" Target="fonts/Lato-bold.fntdata"/><Relationship Id="rId10" Type="http://schemas.openxmlformats.org/officeDocument/2006/relationships/slide" Target="slides/slide5.xml"/><Relationship Id="rId21" Type="http://schemas.openxmlformats.org/officeDocument/2006/relationships/font" Target="fonts/Lato-regular.fntdata"/><Relationship Id="rId13" Type="http://schemas.openxmlformats.org/officeDocument/2006/relationships/slide" Target="slides/slide8.xml"/><Relationship Id="rId24" Type="http://schemas.openxmlformats.org/officeDocument/2006/relationships/font" Target="fonts/Lato-boldItalic.fntdata"/><Relationship Id="rId12" Type="http://schemas.openxmlformats.org/officeDocument/2006/relationships/slide" Target="slides/slide7.xml"/><Relationship Id="rId23" Type="http://schemas.openxmlformats.org/officeDocument/2006/relationships/font" Target="fonts/Lat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layfairDisplay-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PlayfairDisplay-italic.fntdata"/><Relationship Id="rId6" Type="http://schemas.openxmlformats.org/officeDocument/2006/relationships/slide" Target="slides/slide1.xml"/><Relationship Id="rId18" Type="http://schemas.openxmlformats.org/officeDocument/2006/relationships/font" Target="fonts/PlayfairDisplay-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c9f3376648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c9f3376648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Now we will be playing an example kahoot! This is from the kahoot academy, which has tons of pre-made games ready for anyone to use and lets you see all the questions and answers ahead of time, if you don’t have time to make your own.</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c9f3376648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c9f3376648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c8878cfef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c8878cfef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F55E61"/>
              </a:buClr>
              <a:buSzPts val="1100"/>
              <a:buFont typeface="Arial"/>
              <a:buNone/>
            </a:pPr>
            <a:r>
              <a:rPr lang="en">
                <a:solidFill>
                  <a:srgbClr val="444444"/>
                </a:solidFill>
                <a:highlight>
                  <a:schemeClr val="lt1"/>
                </a:highlight>
              </a:rPr>
              <a:t>Kahoot (kahoot.it)  is a game based learning platform that makes it easy to create, share and play learning games or trivia quizzes in minutes. This interactive game allows for students to have fun while acting as an assessment tool for teachers. It is a competitive model that evaluates the classrooms understandings as a whole. Rather than having a summative assessment at the end of each unit, Kahoot offers a way to see developmental progress in a variety of ways. This game can be engaging as well as informative for everyone, no matter what grade level they are at. Teachers can create any questions that they want to as well as add visuals. The students are then presented with 4 possible answers and they need to pick which answer they think is correct. This tool is a great resource for students to check their understanding and to see what area’s they may want to focus in on more to  improve their learning,</a:t>
            </a:r>
            <a:endParaRPr>
              <a:solidFill>
                <a:srgbClr val="5E696C"/>
              </a:solidFill>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c8878cfef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c8878cfef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rgbClr val="5E696C"/>
              </a:solidFill>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c37e1fc419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c37e1fc419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Students noted that the drive to increase their attention and interaction strongly supported their learning in the course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c37e1fc419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c37e1fc419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youtube video here gives you a look at what the </a:t>
            </a:r>
            <a:r>
              <a:rPr lang="en"/>
              <a:t>teacher</a:t>
            </a:r>
            <a:r>
              <a:rPr lang="en"/>
              <a:t> will see during a game vs what </a:t>
            </a:r>
            <a:r>
              <a:rPr lang="en"/>
              <a:t>students see when they are participating. As an educator, it is important to test and see how the game will be used in your classroom environment and see if any changes need to made before you play it with your students.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c8878cfef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c8878cfef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are many pros in using Kahoot in the classroom. Kahoot give students the opportunity to make connections with the material in many different ways. It could be at the end of a lesson to summarize what was taught, used as a fun engaging break activity in which students are still learning, or at the beginning of a lesson to refresh student’s brains.  This can also be a form of competition, which can be </a:t>
            </a:r>
            <a:r>
              <a:rPr lang="en"/>
              <a:t>motivating</a:t>
            </a:r>
            <a:r>
              <a:rPr lang="en"/>
              <a:t> for some students. In a research study it was found that students were more motivated to practice/do homework on their own time in order to </a:t>
            </a:r>
            <a:r>
              <a:rPr lang="en"/>
              <a:t>improve during class Kahoots! It was also concluded that students who were given breaks during lectures with Kahoots! Were more engaged and said the break was really helpful to their learning. The nice thing about Kahoot is that it can be anonymous so students are not forced to participate as there is also a time limit. It was also found in the research study that interaction between students and teacher increased during Kahoot activities.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c8878cfefb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c8878cfefb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Students who are more shy, or do not </a:t>
            </a:r>
            <a:r>
              <a:rPr lang="en"/>
              <a:t>participate</a:t>
            </a:r>
            <a:r>
              <a:rPr lang="en"/>
              <a:t> as much as others may </a:t>
            </a:r>
            <a:r>
              <a:rPr lang="en"/>
              <a:t>experience</a:t>
            </a:r>
            <a:r>
              <a:rPr lang="en"/>
              <a:t> anxiety from Kahoot! Research shows that Kahoot creates interaction with peers, which some students may not want to be involved in. There is also a timer to answer the question before, and a scoreboard which some students may feel anxious about. Introducing competition into the classroom may bring out negative behaviours, such as people being too competitive or putting down others for not participating how they may be. A student who was being interviewed explained that she </a:t>
            </a:r>
            <a:r>
              <a:rPr lang="en">
                <a:solidFill>
                  <a:srgbClr val="131413"/>
                </a:solidFill>
                <a:highlight>
                  <a:srgbClr val="FFFFFF"/>
                </a:highlight>
              </a:rPr>
              <a:t>enjoyed it, but thought towards the end everyone got a bit distracted with names and being competitive, and that she thinks sometimes you lose sight of trying to learn new things because you are just trying to win and have fun with friends instead of learning (Student 8). Another con would be using technology in the classroom and games, which families may not be okay with. As well as it being a form of technology, this game requires reading if a student wants to do it individually. </a:t>
            </a:r>
            <a:endParaRPr>
              <a:solidFill>
                <a:srgbClr val="131413"/>
              </a:solidFill>
              <a:highlight>
                <a:srgbClr val="FFFFFF"/>
              </a:highlight>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c8878cfefb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c8878cfefb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c8878cfefb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c8878cfefb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using Kahoot in the classroom, I would read out the questions/ choice of answers for those </a:t>
            </a:r>
            <a:r>
              <a:rPr lang="en"/>
              <a:t>students</a:t>
            </a:r>
            <a:r>
              <a:rPr lang="en"/>
              <a:t> who are not as fast of readers as other students so they do not feel left out or behind. I would also give students a longer count-down to select an answer depending on the </a:t>
            </a:r>
            <a:r>
              <a:rPr lang="en"/>
              <a:t>question or the group I am doing this with. I would also include a ‘ I dont know’ as a possible answer for students who are not sure instead of picking a wrong answer. I would also put students into teams so that there is less of a winner and competition variable. I would also highly recommend using Kahoot as a break activity during a long lesson as research shows students enjoyed it and appreciated the break.</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992950" y="992700"/>
            <a:ext cx="3158100" cy="3158100"/>
          </a:xfrm>
          <a:prstGeom prst="rect">
            <a:avLst/>
          </a:prstGeom>
          <a:noFill/>
          <a:ln cap="flat" cmpd="sng" w="28575">
            <a:solidFill>
              <a:schemeClr val="lt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096250" y="1627200"/>
            <a:ext cx="2951400" cy="1584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p:txBody>
      </p:sp>
      <p:sp>
        <p:nvSpPr>
          <p:cNvPr id="13" name="Google Shape;13;p2"/>
          <p:cNvSpPr txBox="1"/>
          <p:nvPr>
            <p:ph idx="1" type="subTitle"/>
          </p:nvPr>
        </p:nvSpPr>
        <p:spPr>
          <a:xfrm>
            <a:off x="3096363" y="3266930"/>
            <a:ext cx="2951400" cy="701400"/>
          </a:xfrm>
          <a:prstGeom prst="rect">
            <a:avLst/>
          </a:prstGeom>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Google Shape;14;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1233100"/>
            <a:ext cx="8520600" cy="161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p:nvPr>
            <p:ph idx="1" type="body"/>
          </p:nvPr>
        </p:nvSpPr>
        <p:spPr>
          <a:xfrm>
            <a:off x="311700" y="29194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509550" y="1423875"/>
            <a:ext cx="8124900" cy="17982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17" name="Google Shape;17;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2" name="Google Shape;22;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Google Shape;30;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91378"/>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37" name="Google Shape;37;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1" name="Google Shape;41;p9"/>
          <p:cNvSpPr txBox="1"/>
          <p:nvPr>
            <p:ph type="title"/>
          </p:nvPr>
        </p:nvSpPr>
        <p:spPr>
          <a:xfrm>
            <a:off x="265500" y="1107950"/>
            <a:ext cx="4045200" cy="1683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7" name="Google Shape;47;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coral">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create.kahoot.it/details/ab11a611-3b88-4888-a382-3f8251d4490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kahoot.com/academy/study/" TargetMode="External"/><Relationship Id="rId4" Type="http://schemas.openxmlformats.org/officeDocument/2006/relationships/hyperlink" Target="http://blog.teslontario.org/wp-content/uploads/2015/10/kahoot-logo-2.jpg" TargetMode="External"/><Relationship Id="rId11" Type="http://schemas.openxmlformats.org/officeDocument/2006/relationships/hyperlink" Target="https://www.scoop.it/topic/technologie-de-l-education/?&amp;tag=kahoot" TargetMode="External"/><Relationship Id="rId10" Type="http://schemas.openxmlformats.org/officeDocument/2006/relationships/hyperlink" Target="https://www.youtube.com/watch?v=YtH4kYacFs4" TargetMode="External"/><Relationship Id="rId9" Type="http://schemas.openxmlformats.org/officeDocument/2006/relationships/hyperlink" Target="https://www.researchgate.net/publication/326540446_Students%27_perception_of_Kahoot%27s_influence_on_teaching_and_learning" TargetMode="External"/><Relationship Id="rId5" Type="http://schemas.openxmlformats.org/officeDocument/2006/relationships/hyperlink" Target="https://www.youtube.com/watch?v=PwsJ_sRGudU&amp;t=1s" TargetMode="External"/><Relationship Id="rId6" Type="http://schemas.openxmlformats.org/officeDocument/2006/relationships/hyperlink" Target="https://kahoot.com/blog/2018/03/13/collaboration-classroom-math-teacher-tips/" TargetMode="External"/><Relationship Id="rId7" Type="http://schemas.openxmlformats.org/officeDocument/2006/relationships/hyperlink" Target="https://www.researchgate.net/publication/326540446_Students%27_perception_of_Kahoot%27s_influence_on_teaching_and_learning" TargetMode="External"/><Relationship Id="rId8" Type="http://schemas.openxmlformats.org/officeDocument/2006/relationships/hyperlink" Target="https://theinspiredclassroom.com/2013/07/how-motivation-affects-learn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hyperlink" Target="http://www.youtube.com/watch?v=YtH4kYacFs4" TargetMode="Externa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3096250" y="1627200"/>
            <a:ext cx="2951400" cy="15843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Kahoot</a:t>
            </a:r>
            <a:endParaRPr/>
          </a:p>
        </p:txBody>
      </p:sp>
      <p:sp>
        <p:nvSpPr>
          <p:cNvPr id="60" name="Google Shape;60;p13"/>
          <p:cNvSpPr txBox="1"/>
          <p:nvPr>
            <p:ph idx="1" type="subTitle"/>
          </p:nvPr>
        </p:nvSpPr>
        <p:spPr>
          <a:xfrm>
            <a:off x="3096363" y="3266930"/>
            <a:ext cx="2951400" cy="701400"/>
          </a:xfrm>
          <a:prstGeom prst="rect">
            <a:avLst/>
          </a:prstGeom>
        </p:spPr>
        <p:txBody>
          <a:bodyPr anchorCtr="0" anchor="b" bIns="91425" lIns="91425" spcFirstLastPara="1" rIns="91425" wrap="square" tIns="91425">
            <a:normAutofit lnSpcReduction="10000"/>
          </a:bodyPr>
          <a:lstStyle/>
          <a:p>
            <a:pPr indent="0" lvl="0" marL="0" rtl="0" algn="ctr">
              <a:spcBef>
                <a:spcPts val="0"/>
              </a:spcBef>
              <a:spcAft>
                <a:spcPts val="0"/>
              </a:spcAft>
              <a:buNone/>
            </a:pPr>
            <a:r>
              <a:rPr lang="en"/>
              <a:t>Does Kahoot support classroom learning?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2"/>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Kahoot Time! (kahoot.it)</a:t>
            </a:r>
            <a:endParaRPr/>
          </a:p>
        </p:txBody>
      </p:sp>
      <p:sp>
        <p:nvSpPr>
          <p:cNvPr id="117" name="Google Shape;117;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J</a:t>
            </a:r>
            <a:endParaRPr/>
          </a:p>
          <a:p>
            <a:pPr indent="0" lvl="0" marL="0" rtl="0" algn="ctr">
              <a:spcBef>
                <a:spcPts val="1200"/>
              </a:spcBef>
              <a:spcAft>
                <a:spcPts val="0"/>
              </a:spcAft>
              <a:buNone/>
            </a:pPr>
            <a:r>
              <a:t/>
            </a:r>
            <a:endParaRPr/>
          </a:p>
          <a:p>
            <a:pPr indent="0" lvl="0" marL="0" rtl="0" algn="ctr">
              <a:spcBef>
                <a:spcPts val="1200"/>
              </a:spcBef>
              <a:spcAft>
                <a:spcPts val="0"/>
              </a:spcAft>
              <a:buNone/>
            </a:pPr>
            <a:r>
              <a:rPr b="1" lang="en" sz="2100"/>
              <a:t>Join c</a:t>
            </a:r>
            <a:r>
              <a:rPr b="1" lang="en" sz="2100"/>
              <a:t>ode will appear on the screen momentarily</a:t>
            </a:r>
            <a:endParaRPr b="1" sz="2100"/>
          </a:p>
          <a:p>
            <a:pPr indent="0" lvl="0" marL="0" rtl="0" algn="ctr">
              <a:spcBef>
                <a:spcPts val="1200"/>
              </a:spcBef>
              <a:spcAft>
                <a:spcPts val="1200"/>
              </a:spcAft>
              <a:buNone/>
            </a:pPr>
            <a:r>
              <a:rPr lang="en" sz="2000" u="sng">
                <a:solidFill>
                  <a:schemeClr val="hlink"/>
                </a:solidFill>
                <a:latin typeface="Arial"/>
                <a:ea typeface="Arial"/>
                <a:cs typeface="Arial"/>
                <a:sym typeface="Arial"/>
                <a:hlinkClick r:id="rId3"/>
              </a:rPr>
              <a:t>Kahoot!</a:t>
            </a:r>
            <a:endParaRPr b="1" sz="3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3"/>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Resources:</a:t>
            </a:r>
            <a:endParaRPr/>
          </a:p>
        </p:txBody>
      </p:sp>
      <p:sp>
        <p:nvSpPr>
          <p:cNvPr id="123" name="Google Shape;123;p23"/>
          <p:cNvSpPr txBox="1"/>
          <p:nvPr>
            <p:ph idx="1" type="body"/>
          </p:nvPr>
        </p:nvSpPr>
        <p:spPr>
          <a:xfrm>
            <a:off x="311700" y="117802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sz="1100" u="sng">
                <a:solidFill>
                  <a:schemeClr val="hlink"/>
                </a:solidFill>
                <a:latin typeface="Arial"/>
                <a:ea typeface="Arial"/>
                <a:cs typeface="Arial"/>
                <a:sym typeface="Arial"/>
                <a:hlinkClick r:id="rId3"/>
              </a:rPr>
              <a:t>Find games of Kahoot! | Free learning games | Kahoot!</a:t>
            </a:r>
            <a:endParaRPr/>
          </a:p>
          <a:p>
            <a:pPr indent="0" lvl="0" marL="0" rtl="0" algn="l">
              <a:lnSpc>
                <a:spcPct val="100000"/>
              </a:lnSpc>
              <a:spcBef>
                <a:spcPts val="1200"/>
              </a:spcBef>
              <a:spcAft>
                <a:spcPts val="0"/>
              </a:spcAft>
              <a:buNone/>
            </a:pPr>
            <a:r>
              <a:rPr lang="en" sz="1100" u="sng">
                <a:solidFill>
                  <a:srgbClr val="1155CC"/>
                </a:solidFill>
                <a:highlight>
                  <a:srgbClr val="FFFFFF"/>
                </a:highlight>
                <a:latin typeface="Arial"/>
                <a:ea typeface="Arial"/>
                <a:cs typeface="Arial"/>
                <a:sym typeface="Arial"/>
                <a:hlinkClick r:id="rId4">
                  <a:extLst>
                    <a:ext uri="{A12FA001-AC4F-418D-AE19-62706E023703}">
                      <ahyp:hlinkClr val="tx"/>
                    </a:ext>
                  </a:extLst>
                </a:hlinkClick>
              </a:rPr>
              <a:t>kahoot-logo-2.jpg (600×600) (teslontario.org)</a:t>
            </a:r>
            <a:endParaRPr sz="1100">
              <a:solidFill>
                <a:srgbClr val="444444"/>
              </a:solidFill>
              <a:highlight>
                <a:srgbClr val="FFFFFF"/>
              </a:highlight>
              <a:latin typeface="Arial"/>
              <a:ea typeface="Arial"/>
              <a:cs typeface="Arial"/>
              <a:sym typeface="Arial"/>
            </a:endParaRPr>
          </a:p>
          <a:p>
            <a:pPr indent="0" lvl="0" marL="0" rtl="0" algn="l">
              <a:lnSpc>
                <a:spcPct val="100000"/>
              </a:lnSpc>
              <a:spcBef>
                <a:spcPts val="0"/>
              </a:spcBef>
              <a:spcAft>
                <a:spcPts val="0"/>
              </a:spcAft>
              <a:buNone/>
            </a:pPr>
            <a:r>
              <a:t/>
            </a:r>
            <a:endParaRPr sz="1100">
              <a:solidFill>
                <a:srgbClr val="444444"/>
              </a:solidFill>
              <a:highlight>
                <a:srgbClr val="FFFFFF"/>
              </a:highlight>
              <a:latin typeface="Arial"/>
              <a:ea typeface="Arial"/>
              <a:cs typeface="Arial"/>
              <a:sym typeface="Arial"/>
            </a:endParaRPr>
          </a:p>
          <a:p>
            <a:pPr indent="0" lvl="0" marL="0" rtl="0" algn="l">
              <a:lnSpc>
                <a:spcPct val="100000"/>
              </a:lnSpc>
              <a:spcBef>
                <a:spcPts val="0"/>
              </a:spcBef>
              <a:spcAft>
                <a:spcPts val="0"/>
              </a:spcAft>
              <a:buNone/>
            </a:pPr>
            <a:r>
              <a:rPr lang="en" sz="1100" u="sng">
                <a:solidFill>
                  <a:srgbClr val="1155CC"/>
                </a:solidFill>
                <a:highlight>
                  <a:srgbClr val="FFFFFF"/>
                </a:highlight>
                <a:latin typeface="Arial"/>
                <a:ea typeface="Arial"/>
                <a:cs typeface="Arial"/>
                <a:sym typeface="Arial"/>
                <a:hlinkClick r:id="rId5">
                  <a:extLst>
                    <a:ext uri="{A12FA001-AC4F-418D-AE19-62706E023703}">
                      <ahyp:hlinkClr val="tx"/>
                    </a:ext>
                  </a:extLst>
                </a:hlinkClick>
              </a:rPr>
              <a:t>How to launch a game of kahoot in Team Mode - YouTube</a:t>
            </a:r>
            <a:endParaRPr sz="1100">
              <a:solidFill>
                <a:srgbClr val="444444"/>
              </a:solidFill>
              <a:highlight>
                <a:srgbClr val="FFFFFF"/>
              </a:highlight>
              <a:latin typeface="Arial"/>
              <a:ea typeface="Arial"/>
              <a:cs typeface="Arial"/>
              <a:sym typeface="Arial"/>
            </a:endParaRPr>
          </a:p>
          <a:p>
            <a:pPr indent="0" lvl="0" marL="0" rtl="0" algn="l">
              <a:lnSpc>
                <a:spcPct val="100000"/>
              </a:lnSpc>
              <a:spcBef>
                <a:spcPts val="0"/>
              </a:spcBef>
              <a:spcAft>
                <a:spcPts val="0"/>
              </a:spcAft>
              <a:buNone/>
            </a:pPr>
            <a:r>
              <a:t/>
            </a:r>
            <a:endParaRPr sz="11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rPr lang="en" sz="1100" u="sng">
                <a:solidFill>
                  <a:srgbClr val="1155CC"/>
                </a:solidFill>
                <a:latin typeface="Arial"/>
                <a:ea typeface="Arial"/>
                <a:cs typeface="Arial"/>
                <a:sym typeface="Arial"/>
                <a:hlinkClick r:id="rId6">
                  <a:extLst>
                    <a:ext uri="{A12FA001-AC4F-418D-AE19-62706E023703}">
                      <ahyp:hlinkClr val="tx"/>
                    </a:ext>
                  </a:extLst>
                </a:hlinkClick>
              </a:rPr>
              <a:t>Collaboration in classroom with Kahoot! | Math teacher tips</a:t>
            </a:r>
            <a:endParaRPr sz="11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t/>
            </a:r>
            <a:endParaRPr sz="11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rPr lang="en" sz="1100" u="sng">
                <a:solidFill>
                  <a:srgbClr val="1155CC"/>
                </a:solidFill>
                <a:latin typeface="Arial"/>
                <a:ea typeface="Arial"/>
                <a:cs typeface="Arial"/>
                <a:sym typeface="Arial"/>
                <a:hlinkClick r:id="rId7">
                  <a:extLst>
                    <a:ext uri="{A12FA001-AC4F-418D-AE19-62706E023703}">
                      <ahyp:hlinkClr val="tx"/>
                    </a:ext>
                  </a:extLst>
                </a:hlinkClick>
              </a:rPr>
              <a:t>(PDF) Students’ perception of Kahoot!’s influence on teaching and learning (researchgate.net)</a:t>
            </a:r>
            <a:endParaRPr sz="11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t/>
            </a:r>
            <a:endParaRPr sz="11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rPr lang="en" sz="1100" u="sng">
                <a:solidFill>
                  <a:srgbClr val="1155CC"/>
                </a:solidFill>
                <a:latin typeface="Arial"/>
                <a:ea typeface="Arial"/>
                <a:cs typeface="Arial"/>
                <a:sym typeface="Arial"/>
                <a:hlinkClick r:id="rId8">
                  <a:extLst>
                    <a:ext uri="{A12FA001-AC4F-418D-AE19-62706E023703}">
                      <ahyp:hlinkClr val="tx"/>
                    </a:ext>
                  </a:extLst>
                </a:hlinkClick>
              </a:rPr>
              <a:t>How Motivation Affects Learning - The Inspired Classroom</a:t>
            </a:r>
            <a:endParaRPr sz="11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t/>
            </a:r>
            <a:endParaRPr sz="11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rPr lang="en" sz="1100" u="sng">
                <a:solidFill>
                  <a:srgbClr val="1155CC"/>
                </a:solidFill>
                <a:latin typeface="Arial"/>
                <a:ea typeface="Arial"/>
                <a:cs typeface="Arial"/>
                <a:sym typeface="Arial"/>
                <a:hlinkClick r:id="rId9">
                  <a:extLst>
                    <a:ext uri="{A12FA001-AC4F-418D-AE19-62706E023703}">
                      <ahyp:hlinkClr val="tx"/>
                    </a:ext>
                  </a:extLst>
                </a:hlinkClick>
              </a:rPr>
              <a:t>(PDF) Students’ perception of Kahoot!’s influence on teaching and learning (researchgate.net)</a:t>
            </a:r>
            <a:endParaRPr sz="11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t/>
            </a:r>
            <a:endParaRPr sz="11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rPr lang="en" sz="1100" u="sng">
                <a:solidFill>
                  <a:srgbClr val="1155CC"/>
                </a:solidFill>
                <a:latin typeface="Arial"/>
                <a:ea typeface="Arial"/>
                <a:cs typeface="Arial"/>
                <a:sym typeface="Arial"/>
                <a:hlinkClick r:id="rId10">
                  <a:extLst>
                    <a:ext uri="{A12FA001-AC4F-418D-AE19-62706E023703}">
                      <ahyp:hlinkClr val="tx"/>
                    </a:ext>
                  </a:extLst>
                </a:hlinkClick>
              </a:rPr>
              <a:t>Kahoot quiz example from instructor and student point of view - YouTube</a:t>
            </a:r>
            <a:endParaRPr sz="11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t/>
            </a:r>
            <a:endParaRPr sz="11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rPr lang="en" sz="1100" u="sng">
                <a:solidFill>
                  <a:schemeClr val="hlink"/>
                </a:solidFill>
                <a:latin typeface="Arial"/>
                <a:ea typeface="Arial"/>
                <a:cs typeface="Arial"/>
                <a:sym typeface="Arial"/>
                <a:hlinkClick r:id="rId11"/>
              </a:rPr>
              <a:t>'kahoot' in L'eVeille | Scoop.it</a:t>
            </a:r>
            <a:endParaRPr sz="11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is Kahoot?</a:t>
            </a:r>
            <a:endParaRPr/>
          </a:p>
        </p:txBody>
      </p:sp>
      <p:sp>
        <p:nvSpPr>
          <p:cNvPr id="66" name="Google Shape;66;p14"/>
          <p:cNvSpPr txBox="1"/>
          <p:nvPr>
            <p:ph idx="1" type="body"/>
          </p:nvPr>
        </p:nvSpPr>
        <p:spPr>
          <a:xfrm>
            <a:off x="311700" y="1152475"/>
            <a:ext cx="3999900" cy="3416400"/>
          </a:xfrm>
          <a:prstGeom prst="rect">
            <a:avLst/>
          </a:prstGeom>
        </p:spPr>
        <p:txBody>
          <a:bodyPr anchorCtr="0" anchor="t" bIns="91425" lIns="91425" spcFirstLastPara="1" rIns="91425" wrap="square" tIns="91425">
            <a:normAutofit lnSpcReduction="10000"/>
          </a:bodyPr>
          <a:lstStyle/>
          <a:p>
            <a:pPr indent="-336550" lvl="0" marL="457200" rtl="0" algn="l">
              <a:lnSpc>
                <a:spcPct val="100000"/>
              </a:lnSpc>
              <a:spcBef>
                <a:spcPts val="0"/>
              </a:spcBef>
              <a:spcAft>
                <a:spcPts val="0"/>
              </a:spcAft>
              <a:buClr>
                <a:srgbClr val="444444"/>
              </a:buClr>
              <a:buSzPts val="1700"/>
              <a:buChar char="❏"/>
            </a:pPr>
            <a:r>
              <a:rPr lang="en" sz="1700">
                <a:solidFill>
                  <a:srgbClr val="444444"/>
                </a:solidFill>
                <a:highlight>
                  <a:srgbClr val="FFFFFF"/>
                </a:highlight>
              </a:rPr>
              <a:t>Game based learning platform </a:t>
            </a:r>
            <a:endParaRPr sz="1700">
              <a:solidFill>
                <a:srgbClr val="444444"/>
              </a:solidFill>
              <a:highlight>
                <a:srgbClr val="FFFFFF"/>
              </a:highlight>
            </a:endParaRPr>
          </a:p>
          <a:p>
            <a:pPr indent="0" lvl="0" marL="457200" rtl="0" algn="l">
              <a:lnSpc>
                <a:spcPct val="100000"/>
              </a:lnSpc>
              <a:spcBef>
                <a:spcPts val="0"/>
              </a:spcBef>
              <a:spcAft>
                <a:spcPts val="0"/>
              </a:spcAft>
              <a:buNone/>
            </a:pPr>
            <a:r>
              <a:t/>
            </a:r>
            <a:endParaRPr sz="1700">
              <a:solidFill>
                <a:srgbClr val="444444"/>
              </a:solidFill>
              <a:highlight>
                <a:srgbClr val="FFFFFF"/>
              </a:highlight>
            </a:endParaRPr>
          </a:p>
          <a:p>
            <a:pPr indent="0" lvl="0" marL="457200" rtl="0" algn="l">
              <a:lnSpc>
                <a:spcPct val="100000"/>
              </a:lnSpc>
              <a:spcBef>
                <a:spcPts val="0"/>
              </a:spcBef>
              <a:spcAft>
                <a:spcPts val="0"/>
              </a:spcAft>
              <a:buNone/>
            </a:pPr>
            <a:r>
              <a:t/>
            </a:r>
            <a:endParaRPr sz="1700">
              <a:solidFill>
                <a:srgbClr val="444444"/>
              </a:solidFill>
              <a:highlight>
                <a:srgbClr val="FFFFFF"/>
              </a:highlight>
            </a:endParaRPr>
          </a:p>
          <a:p>
            <a:pPr indent="-336550" lvl="0" marL="457200" rtl="0" algn="l">
              <a:lnSpc>
                <a:spcPct val="100000"/>
              </a:lnSpc>
              <a:spcBef>
                <a:spcPts val="0"/>
              </a:spcBef>
              <a:spcAft>
                <a:spcPts val="0"/>
              </a:spcAft>
              <a:buClr>
                <a:srgbClr val="444444"/>
              </a:buClr>
              <a:buSzPts val="1700"/>
              <a:buChar char="❏"/>
            </a:pPr>
            <a:r>
              <a:rPr lang="en" sz="1700">
                <a:solidFill>
                  <a:srgbClr val="444444"/>
                </a:solidFill>
                <a:highlight>
                  <a:srgbClr val="FFFFFF"/>
                </a:highlight>
              </a:rPr>
              <a:t>Interactive game for students</a:t>
            </a:r>
            <a:endParaRPr sz="1700">
              <a:solidFill>
                <a:srgbClr val="444444"/>
              </a:solidFill>
              <a:highlight>
                <a:srgbClr val="FFFFFF"/>
              </a:highlight>
            </a:endParaRPr>
          </a:p>
          <a:p>
            <a:pPr indent="0" lvl="0" marL="457200" rtl="0" algn="l">
              <a:lnSpc>
                <a:spcPct val="100000"/>
              </a:lnSpc>
              <a:spcBef>
                <a:spcPts val="0"/>
              </a:spcBef>
              <a:spcAft>
                <a:spcPts val="0"/>
              </a:spcAft>
              <a:buNone/>
            </a:pPr>
            <a:r>
              <a:t/>
            </a:r>
            <a:endParaRPr sz="1700">
              <a:solidFill>
                <a:srgbClr val="444444"/>
              </a:solidFill>
              <a:highlight>
                <a:srgbClr val="FFFFFF"/>
              </a:highlight>
            </a:endParaRPr>
          </a:p>
          <a:p>
            <a:pPr indent="0" lvl="0" marL="457200" rtl="0" algn="l">
              <a:lnSpc>
                <a:spcPct val="100000"/>
              </a:lnSpc>
              <a:spcBef>
                <a:spcPts val="0"/>
              </a:spcBef>
              <a:spcAft>
                <a:spcPts val="0"/>
              </a:spcAft>
              <a:buNone/>
            </a:pPr>
            <a:r>
              <a:t/>
            </a:r>
            <a:endParaRPr sz="1700">
              <a:solidFill>
                <a:srgbClr val="444444"/>
              </a:solidFill>
              <a:highlight>
                <a:srgbClr val="FFFFFF"/>
              </a:highlight>
            </a:endParaRPr>
          </a:p>
          <a:p>
            <a:pPr indent="-336550" lvl="0" marL="457200" rtl="0" algn="l">
              <a:lnSpc>
                <a:spcPct val="100000"/>
              </a:lnSpc>
              <a:spcBef>
                <a:spcPts val="0"/>
              </a:spcBef>
              <a:spcAft>
                <a:spcPts val="0"/>
              </a:spcAft>
              <a:buClr>
                <a:srgbClr val="444444"/>
              </a:buClr>
              <a:buSzPts val="1700"/>
              <a:buChar char="❏"/>
            </a:pPr>
            <a:r>
              <a:rPr lang="en" sz="1700">
                <a:solidFill>
                  <a:srgbClr val="444444"/>
                </a:solidFill>
                <a:highlight>
                  <a:srgbClr val="FFFFFF"/>
                </a:highlight>
              </a:rPr>
              <a:t>Assessment tool for teachers</a:t>
            </a:r>
            <a:endParaRPr sz="1700">
              <a:solidFill>
                <a:srgbClr val="444444"/>
              </a:solidFill>
              <a:highlight>
                <a:srgbClr val="FFFFFF"/>
              </a:highlight>
            </a:endParaRPr>
          </a:p>
          <a:p>
            <a:pPr indent="0" lvl="0" marL="457200" rtl="0" algn="l">
              <a:lnSpc>
                <a:spcPct val="100000"/>
              </a:lnSpc>
              <a:spcBef>
                <a:spcPts val="0"/>
              </a:spcBef>
              <a:spcAft>
                <a:spcPts val="0"/>
              </a:spcAft>
              <a:buNone/>
            </a:pPr>
            <a:r>
              <a:t/>
            </a:r>
            <a:endParaRPr sz="1700">
              <a:solidFill>
                <a:srgbClr val="444444"/>
              </a:solidFill>
              <a:highlight>
                <a:srgbClr val="FFFFFF"/>
              </a:highlight>
            </a:endParaRPr>
          </a:p>
          <a:p>
            <a:pPr indent="0" lvl="0" marL="457200" rtl="0" algn="l">
              <a:lnSpc>
                <a:spcPct val="100000"/>
              </a:lnSpc>
              <a:spcBef>
                <a:spcPts val="0"/>
              </a:spcBef>
              <a:spcAft>
                <a:spcPts val="0"/>
              </a:spcAft>
              <a:buNone/>
            </a:pPr>
            <a:r>
              <a:t/>
            </a:r>
            <a:endParaRPr sz="1700">
              <a:solidFill>
                <a:srgbClr val="444444"/>
              </a:solidFill>
              <a:highlight>
                <a:srgbClr val="FFFFFF"/>
              </a:highlight>
            </a:endParaRPr>
          </a:p>
          <a:p>
            <a:pPr indent="-336550" lvl="0" marL="457200" rtl="0" algn="l">
              <a:lnSpc>
                <a:spcPct val="100000"/>
              </a:lnSpc>
              <a:spcBef>
                <a:spcPts val="0"/>
              </a:spcBef>
              <a:spcAft>
                <a:spcPts val="0"/>
              </a:spcAft>
              <a:buClr>
                <a:srgbClr val="444444"/>
              </a:buClr>
              <a:buSzPts val="1700"/>
              <a:buChar char="❏"/>
            </a:pPr>
            <a:r>
              <a:rPr lang="en" sz="1700">
                <a:solidFill>
                  <a:srgbClr val="444444"/>
                </a:solidFill>
                <a:highlight>
                  <a:srgbClr val="FFFFFF"/>
                </a:highlight>
              </a:rPr>
              <a:t>Evaluates the classrooms understandings as a whole. </a:t>
            </a:r>
            <a:endParaRPr sz="1700">
              <a:solidFill>
                <a:srgbClr val="444444"/>
              </a:solidFill>
              <a:highlight>
                <a:srgbClr val="FFFFFF"/>
              </a:highlight>
            </a:endParaRPr>
          </a:p>
          <a:p>
            <a:pPr indent="0" lvl="0" marL="457200" rtl="0" algn="l">
              <a:lnSpc>
                <a:spcPct val="100000"/>
              </a:lnSpc>
              <a:spcBef>
                <a:spcPts val="0"/>
              </a:spcBef>
              <a:spcAft>
                <a:spcPts val="0"/>
              </a:spcAft>
              <a:buNone/>
            </a:pPr>
            <a:r>
              <a:t/>
            </a:r>
            <a:endParaRPr sz="1700">
              <a:solidFill>
                <a:srgbClr val="444444"/>
              </a:solidFill>
              <a:highlight>
                <a:srgbClr val="FFFFFF"/>
              </a:highlight>
            </a:endParaRPr>
          </a:p>
          <a:p>
            <a:pPr indent="0" lvl="0" marL="457200" rtl="0" algn="l">
              <a:lnSpc>
                <a:spcPct val="100000"/>
              </a:lnSpc>
              <a:spcBef>
                <a:spcPts val="0"/>
              </a:spcBef>
              <a:spcAft>
                <a:spcPts val="0"/>
              </a:spcAft>
              <a:buNone/>
            </a:pPr>
            <a:r>
              <a:t/>
            </a:r>
            <a:endParaRPr sz="2400"/>
          </a:p>
        </p:txBody>
      </p:sp>
      <p:pic>
        <p:nvPicPr>
          <p:cNvPr id="67" name="Google Shape;67;p14"/>
          <p:cNvPicPr preferRelativeResize="0"/>
          <p:nvPr/>
        </p:nvPicPr>
        <p:blipFill>
          <a:blip r:embed="rId3">
            <a:alphaModFix/>
          </a:blip>
          <a:stretch>
            <a:fillRect/>
          </a:stretch>
        </p:blipFill>
        <p:spPr>
          <a:xfrm rot="1509643">
            <a:off x="3884500" y="1919650"/>
            <a:ext cx="5205151" cy="1773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5"/>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2850"/>
              <a:t>Relationship To Teaching</a:t>
            </a:r>
            <a:endParaRPr sz="2850"/>
          </a:p>
        </p:txBody>
      </p:sp>
      <p:sp>
        <p:nvSpPr>
          <p:cNvPr id="73" name="Google Shape;73;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Introduction to new content</a:t>
            </a:r>
            <a:endParaRPr/>
          </a:p>
          <a:p>
            <a:pPr indent="0" lvl="0" marL="457200" rtl="0" algn="l">
              <a:spcBef>
                <a:spcPts val="1200"/>
              </a:spcBef>
              <a:spcAft>
                <a:spcPts val="0"/>
              </a:spcAft>
              <a:buNone/>
            </a:pPr>
            <a:r>
              <a:t/>
            </a:r>
            <a:endParaRPr sz="800"/>
          </a:p>
          <a:p>
            <a:pPr indent="-342900" lvl="0" marL="457200" rtl="0" algn="l">
              <a:spcBef>
                <a:spcPts val="1200"/>
              </a:spcBef>
              <a:spcAft>
                <a:spcPts val="0"/>
              </a:spcAft>
              <a:buSzPts val="1800"/>
              <a:buChar char="❏"/>
            </a:pPr>
            <a:r>
              <a:rPr lang="en"/>
              <a:t>Reinforce what you’ve taught</a:t>
            </a:r>
            <a:endParaRPr/>
          </a:p>
          <a:p>
            <a:pPr indent="0" lvl="0" marL="457200" rtl="0" algn="l">
              <a:spcBef>
                <a:spcPts val="1200"/>
              </a:spcBef>
              <a:spcAft>
                <a:spcPts val="0"/>
              </a:spcAft>
              <a:buNone/>
            </a:pPr>
            <a:r>
              <a:t/>
            </a:r>
            <a:endParaRPr sz="1100"/>
          </a:p>
          <a:p>
            <a:pPr indent="-342900" lvl="0" marL="457200" rtl="0" algn="l">
              <a:spcBef>
                <a:spcPts val="1200"/>
              </a:spcBef>
              <a:spcAft>
                <a:spcPts val="0"/>
              </a:spcAft>
              <a:buSzPts val="1800"/>
              <a:buChar char="❏"/>
            </a:pPr>
            <a:r>
              <a:rPr lang="en"/>
              <a:t>Affordable</a:t>
            </a:r>
            <a:r>
              <a:rPr lang="en"/>
              <a:t> and accessible technology </a:t>
            </a:r>
            <a:endParaRPr/>
          </a:p>
          <a:p>
            <a:pPr indent="0" lvl="0" marL="457200" rtl="0" algn="l">
              <a:spcBef>
                <a:spcPts val="1200"/>
              </a:spcBef>
              <a:spcAft>
                <a:spcPts val="0"/>
              </a:spcAft>
              <a:buNone/>
            </a:pPr>
            <a:r>
              <a:t/>
            </a:r>
            <a:endParaRPr sz="1400"/>
          </a:p>
          <a:p>
            <a:pPr indent="-342900" lvl="0" marL="457200" rtl="0" algn="l">
              <a:spcBef>
                <a:spcPts val="1200"/>
              </a:spcBef>
              <a:spcAft>
                <a:spcPts val="0"/>
              </a:spcAft>
              <a:buSzPts val="1800"/>
              <a:buChar char="❏"/>
            </a:pPr>
            <a:r>
              <a:rPr lang="en"/>
              <a:t>Usage based on student needs</a:t>
            </a:r>
            <a:endParaRPr/>
          </a:p>
        </p:txBody>
      </p:sp>
      <p:pic>
        <p:nvPicPr>
          <p:cNvPr id="74" name="Google Shape;74;p15"/>
          <p:cNvPicPr preferRelativeResize="0"/>
          <p:nvPr/>
        </p:nvPicPr>
        <p:blipFill>
          <a:blip r:embed="rId3">
            <a:alphaModFix/>
          </a:blip>
          <a:stretch>
            <a:fillRect/>
          </a:stretch>
        </p:blipFill>
        <p:spPr>
          <a:xfrm rot="-6">
            <a:off x="4774422" y="1017445"/>
            <a:ext cx="4230731" cy="281766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Relationship to Learning</a:t>
            </a:r>
            <a:endParaRPr/>
          </a:p>
        </p:txBody>
      </p:sp>
      <p:sp>
        <p:nvSpPr>
          <p:cNvPr id="80" name="Google Shape;80;p16"/>
          <p:cNvSpPr txBox="1"/>
          <p:nvPr>
            <p:ph idx="1" type="body"/>
          </p:nvPr>
        </p:nvSpPr>
        <p:spPr>
          <a:xfrm>
            <a:off x="311700" y="1152475"/>
            <a:ext cx="3999900" cy="3416400"/>
          </a:xfrm>
          <a:prstGeom prst="rect">
            <a:avLst/>
          </a:prstGeom>
        </p:spPr>
        <p:txBody>
          <a:bodyPr anchorCtr="0" anchor="t" bIns="91425" lIns="91425" spcFirstLastPara="1" rIns="91425" wrap="square" tIns="91425">
            <a:normAutofit fontScale="92500" lnSpcReduction="10000"/>
          </a:bodyPr>
          <a:lstStyle/>
          <a:p>
            <a:pPr indent="-310832" lvl="0" marL="457200" rtl="0" algn="l">
              <a:spcBef>
                <a:spcPts val="0"/>
              </a:spcBef>
              <a:spcAft>
                <a:spcPts val="0"/>
              </a:spcAft>
              <a:buSzPct val="100000"/>
              <a:buChar char="❏"/>
            </a:pPr>
            <a:r>
              <a:rPr lang="en"/>
              <a:t>Game based learning can be more engaging/ </a:t>
            </a:r>
            <a:r>
              <a:rPr lang="en"/>
              <a:t>relatable</a:t>
            </a:r>
            <a:endParaRPr/>
          </a:p>
          <a:p>
            <a:pPr indent="0" lvl="0" marL="457200" rtl="0" algn="l">
              <a:spcBef>
                <a:spcPts val="1200"/>
              </a:spcBef>
              <a:spcAft>
                <a:spcPts val="0"/>
              </a:spcAft>
              <a:buNone/>
            </a:pPr>
            <a:r>
              <a:t/>
            </a:r>
            <a:endParaRPr sz="800"/>
          </a:p>
          <a:p>
            <a:pPr indent="-310832" lvl="0" marL="457200" rtl="0" algn="l">
              <a:spcBef>
                <a:spcPts val="1200"/>
              </a:spcBef>
              <a:spcAft>
                <a:spcPts val="0"/>
              </a:spcAft>
              <a:buSzPct val="100000"/>
              <a:buChar char="❏"/>
            </a:pPr>
            <a:r>
              <a:rPr lang="en"/>
              <a:t>Learn while retaining knowledge</a:t>
            </a:r>
            <a:endParaRPr/>
          </a:p>
          <a:p>
            <a:pPr indent="0" lvl="0" marL="914400" rtl="0" algn="l">
              <a:spcBef>
                <a:spcPts val="1200"/>
              </a:spcBef>
              <a:spcAft>
                <a:spcPts val="0"/>
              </a:spcAft>
              <a:buNone/>
            </a:pPr>
            <a:r>
              <a:t/>
            </a:r>
            <a:endParaRPr sz="600"/>
          </a:p>
          <a:p>
            <a:pPr indent="-310832" lvl="0" marL="457200" rtl="0" algn="l">
              <a:spcBef>
                <a:spcPts val="1200"/>
              </a:spcBef>
              <a:spcAft>
                <a:spcPts val="0"/>
              </a:spcAft>
              <a:buSzPct val="100000"/>
              <a:buChar char="❏"/>
            </a:pPr>
            <a:r>
              <a:rPr lang="en"/>
              <a:t>Pay more attention to game vs a typical quiz</a:t>
            </a:r>
            <a:endParaRPr/>
          </a:p>
          <a:p>
            <a:pPr indent="0" lvl="0" marL="914400" rtl="0" algn="l">
              <a:spcBef>
                <a:spcPts val="1200"/>
              </a:spcBef>
              <a:spcAft>
                <a:spcPts val="0"/>
              </a:spcAft>
              <a:buNone/>
            </a:pPr>
            <a:r>
              <a:t/>
            </a:r>
            <a:endParaRPr sz="1000"/>
          </a:p>
          <a:p>
            <a:pPr indent="-310832" lvl="0" marL="457200" rtl="0" algn="l">
              <a:spcBef>
                <a:spcPts val="1200"/>
              </a:spcBef>
              <a:spcAft>
                <a:spcPts val="0"/>
              </a:spcAft>
              <a:buSzPct val="100000"/>
              <a:buChar char="❏"/>
            </a:pPr>
            <a:r>
              <a:rPr lang="en"/>
              <a:t>P</a:t>
            </a:r>
            <a:r>
              <a:rPr lang="en"/>
              <a:t>ositive attention and focus in the classroom</a:t>
            </a:r>
            <a:endParaRPr/>
          </a:p>
          <a:p>
            <a:pPr indent="0" lvl="0" marL="914400" rtl="0" algn="l">
              <a:spcBef>
                <a:spcPts val="1200"/>
              </a:spcBef>
              <a:spcAft>
                <a:spcPts val="0"/>
              </a:spcAft>
              <a:buNone/>
            </a:pPr>
            <a:r>
              <a:t/>
            </a:r>
            <a:endParaRPr sz="900"/>
          </a:p>
          <a:p>
            <a:pPr indent="-310832" lvl="0" marL="457200" rtl="0" algn="l">
              <a:spcBef>
                <a:spcPts val="1200"/>
              </a:spcBef>
              <a:spcAft>
                <a:spcPts val="0"/>
              </a:spcAft>
              <a:buSzPct val="100000"/>
              <a:buChar char="❏"/>
            </a:pPr>
            <a:r>
              <a:rPr lang="en"/>
              <a:t>Motivated to pay  attention more adn to want to improve</a:t>
            </a:r>
            <a:endParaRPr/>
          </a:p>
        </p:txBody>
      </p:sp>
      <p:pic>
        <p:nvPicPr>
          <p:cNvPr id="81" name="Google Shape;81;p16"/>
          <p:cNvPicPr preferRelativeResize="0"/>
          <p:nvPr/>
        </p:nvPicPr>
        <p:blipFill>
          <a:blip r:embed="rId3">
            <a:alphaModFix/>
          </a:blip>
          <a:stretch>
            <a:fillRect/>
          </a:stretch>
        </p:blipFill>
        <p:spPr>
          <a:xfrm>
            <a:off x="4852075" y="1711300"/>
            <a:ext cx="3980225" cy="2975525"/>
          </a:xfrm>
          <a:prstGeom prst="rect">
            <a:avLst/>
          </a:prstGeom>
          <a:noFill/>
          <a:ln>
            <a:noFill/>
          </a:ln>
        </p:spPr>
      </p:pic>
      <p:sp>
        <p:nvSpPr>
          <p:cNvPr id="82" name="Google Shape;82;p16"/>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id="87" name="Google Shape;87;p17" title="Kahoot quiz example from instructor and student point of view">
            <a:hlinkClick r:id="rId3"/>
          </p:cNvPr>
          <p:cNvPicPr preferRelativeResize="0"/>
          <p:nvPr/>
        </p:nvPicPr>
        <p:blipFill>
          <a:blip r:embed="rId4">
            <a:alphaModFix/>
          </a:blip>
          <a:stretch>
            <a:fillRect/>
          </a:stretch>
        </p:blipFill>
        <p:spPr>
          <a:xfrm>
            <a:off x="1676050" y="391350"/>
            <a:ext cx="6115310" cy="45864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gtEl>
                                        <p:attrNameLst>
                                          <p:attrName>style.visibility</p:attrName>
                                        </p:attrNameLst>
                                      </p:cBhvr>
                                      <p:to>
                                        <p:strVal val="visible"/>
                                      </p:to>
                                    </p:set>
                                    <p:animEffect filter="fade" transition="in">
                                      <p:cBhvr>
                                        <p:cTn dur="1000"/>
                                        <p:tgtEl>
                                          <p:spTgt spid="8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PROS</a:t>
            </a:r>
            <a:endParaRPr/>
          </a:p>
        </p:txBody>
      </p:sp>
      <p:sp>
        <p:nvSpPr>
          <p:cNvPr id="93" name="Google Shape;93;p18"/>
          <p:cNvSpPr txBox="1"/>
          <p:nvPr>
            <p:ph idx="1" type="body"/>
          </p:nvPr>
        </p:nvSpPr>
        <p:spPr>
          <a:xfrm>
            <a:off x="311700" y="925475"/>
            <a:ext cx="8520600" cy="37998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t/>
            </a:r>
            <a:endParaRPr sz="1100">
              <a:solidFill>
                <a:srgbClr val="000000"/>
              </a:solidFill>
              <a:latin typeface="Arial"/>
              <a:ea typeface="Arial"/>
              <a:cs typeface="Arial"/>
              <a:sym typeface="Arial"/>
            </a:endParaRPr>
          </a:p>
          <a:p>
            <a:pPr indent="-342900" lvl="0" marL="457200" rtl="0" algn="l">
              <a:spcBef>
                <a:spcPts val="0"/>
              </a:spcBef>
              <a:spcAft>
                <a:spcPts val="0"/>
              </a:spcAft>
              <a:buSzPts val="1800"/>
              <a:buChar char="❏"/>
            </a:pPr>
            <a:r>
              <a:rPr lang="en"/>
              <a:t>Great way to recap learning</a:t>
            </a:r>
            <a:endParaRPr sz="800"/>
          </a:p>
          <a:p>
            <a:pPr indent="-342900" lvl="0" marL="457200" rtl="0" algn="l">
              <a:spcBef>
                <a:spcPts val="0"/>
              </a:spcBef>
              <a:spcAft>
                <a:spcPts val="0"/>
              </a:spcAft>
              <a:buSzPts val="1800"/>
              <a:buChar char="❏"/>
            </a:pPr>
            <a:r>
              <a:rPr lang="en"/>
              <a:t>Make connections</a:t>
            </a:r>
            <a:endParaRPr sz="1100"/>
          </a:p>
          <a:p>
            <a:pPr indent="-342900" lvl="0" marL="457200" rtl="0" algn="l">
              <a:spcBef>
                <a:spcPts val="0"/>
              </a:spcBef>
              <a:spcAft>
                <a:spcPts val="0"/>
              </a:spcAft>
              <a:buSzPts val="1800"/>
              <a:buChar char="❏"/>
            </a:pPr>
            <a:r>
              <a:rPr lang="en"/>
              <a:t>Shows what students may or not be understanding yet, based off the classes answers</a:t>
            </a:r>
            <a:endParaRPr/>
          </a:p>
          <a:p>
            <a:pPr indent="-342900" lvl="0" marL="457200" rtl="0" algn="l">
              <a:spcBef>
                <a:spcPts val="0"/>
              </a:spcBef>
              <a:spcAft>
                <a:spcPts val="0"/>
              </a:spcAft>
              <a:buSzPts val="1800"/>
              <a:buChar char="❏"/>
            </a:pPr>
            <a:r>
              <a:rPr lang="en"/>
              <a:t>Can be motivational for some students due to competition</a:t>
            </a:r>
            <a:endParaRPr/>
          </a:p>
          <a:p>
            <a:pPr indent="-342900" lvl="0" marL="457200" rtl="0" algn="l">
              <a:spcBef>
                <a:spcPts val="0"/>
              </a:spcBef>
              <a:spcAft>
                <a:spcPts val="0"/>
              </a:spcAft>
              <a:buSzPts val="1800"/>
              <a:buChar char="❏"/>
            </a:pPr>
            <a:r>
              <a:rPr lang="en"/>
              <a:t>Motivated to practice/do homework on their own time so they can improve during class Kahoots!</a:t>
            </a:r>
            <a:endParaRPr/>
          </a:p>
          <a:p>
            <a:pPr indent="-342900" lvl="0" marL="457200" rtl="0" algn="l">
              <a:spcBef>
                <a:spcPts val="0"/>
              </a:spcBef>
              <a:spcAft>
                <a:spcPts val="0"/>
              </a:spcAft>
              <a:buSzPts val="1800"/>
              <a:buChar char="❏"/>
            </a:pPr>
            <a:r>
              <a:rPr lang="en"/>
              <a:t>Gives students a break in the lecture, meanwhile still learning the material in a fun and engaging way</a:t>
            </a:r>
            <a:endParaRPr/>
          </a:p>
          <a:p>
            <a:pPr indent="-342900" lvl="0" marL="457200" rtl="0" algn="l">
              <a:spcBef>
                <a:spcPts val="0"/>
              </a:spcBef>
              <a:spcAft>
                <a:spcPts val="0"/>
              </a:spcAft>
              <a:buSzPts val="1800"/>
              <a:buChar char="❏"/>
            </a:pPr>
            <a:r>
              <a:rPr lang="en"/>
              <a:t>Can be anonymous</a:t>
            </a:r>
            <a:endParaRPr/>
          </a:p>
          <a:p>
            <a:pPr indent="-342900" lvl="0" marL="457200" rtl="0" algn="l">
              <a:spcBef>
                <a:spcPts val="0"/>
              </a:spcBef>
              <a:spcAft>
                <a:spcPts val="0"/>
              </a:spcAft>
              <a:buSzPts val="1800"/>
              <a:buChar char="❏"/>
            </a:pPr>
            <a:r>
              <a:rPr lang="en"/>
              <a:t>Interaction between students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9"/>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Cons/Risks</a:t>
            </a:r>
            <a:endParaRPr/>
          </a:p>
        </p:txBody>
      </p:sp>
      <p:sp>
        <p:nvSpPr>
          <p:cNvPr id="99" name="Google Shape;99;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62500" lnSpcReduction="20000"/>
          </a:bodyPr>
          <a:lstStyle/>
          <a:p>
            <a:pPr indent="-300037" lvl="0" marL="457200" rtl="0" algn="l">
              <a:spcBef>
                <a:spcPts val="0"/>
              </a:spcBef>
              <a:spcAft>
                <a:spcPts val="0"/>
              </a:spcAft>
              <a:buSzPct val="100000"/>
              <a:buChar char="❏"/>
            </a:pPr>
            <a:r>
              <a:rPr lang="en"/>
              <a:t>Can cause anxiety for some students</a:t>
            </a:r>
            <a:endParaRPr/>
          </a:p>
          <a:p>
            <a:pPr indent="0" lvl="0" marL="457200" rtl="0" algn="l">
              <a:spcBef>
                <a:spcPts val="1200"/>
              </a:spcBef>
              <a:spcAft>
                <a:spcPts val="0"/>
              </a:spcAft>
              <a:buNone/>
            </a:pPr>
            <a:r>
              <a:t/>
            </a:r>
            <a:endParaRPr sz="800"/>
          </a:p>
          <a:p>
            <a:pPr indent="-300037" lvl="0" marL="457200" rtl="0" algn="l">
              <a:spcBef>
                <a:spcPts val="1200"/>
              </a:spcBef>
              <a:spcAft>
                <a:spcPts val="0"/>
              </a:spcAft>
              <a:buSzPct val="100000"/>
              <a:buChar char="❏"/>
            </a:pPr>
            <a:r>
              <a:rPr lang="en"/>
              <a:t>Introducing competition into the classroom may bring out negative behaviours</a:t>
            </a:r>
            <a:endParaRPr/>
          </a:p>
          <a:p>
            <a:pPr indent="0" lvl="0" marL="0" rtl="0" algn="l">
              <a:spcBef>
                <a:spcPts val="1200"/>
              </a:spcBef>
              <a:spcAft>
                <a:spcPts val="0"/>
              </a:spcAft>
              <a:buNone/>
            </a:pPr>
            <a:r>
              <a:t/>
            </a:r>
            <a:endParaRPr/>
          </a:p>
          <a:p>
            <a:pPr indent="-300037" lvl="0" marL="457200" rtl="0" algn="l">
              <a:spcBef>
                <a:spcPts val="1200"/>
              </a:spcBef>
              <a:spcAft>
                <a:spcPts val="0"/>
              </a:spcAft>
              <a:buSzPct val="100000"/>
              <a:buChar char="❏"/>
            </a:pPr>
            <a:r>
              <a:rPr lang="en"/>
              <a:t>Competition may get in the way of actual learning</a:t>
            </a:r>
            <a:endParaRPr/>
          </a:p>
          <a:p>
            <a:pPr indent="0" lvl="0" marL="457200" rtl="0" algn="l">
              <a:spcBef>
                <a:spcPts val="1200"/>
              </a:spcBef>
              <a:spcAft>
                <a:spcPts val="0"/>
              </a:spcAft>
              <a:buNone/>
            </a:pPr>
            <a:r>
              <a:t/>
            </a:r>
            <a:endParaRPr/>
          </a:p>
          <a:p>
            <a:pPr indent="-300037" lvl="0" marL="457200" rtl="0" algn="l">
              <a:spcBef>
                <a:spcPts val="1200"/>
              </a:spcBef>
              <a:spcAft>
                <a:spcPts val="0"/>
              </a:spcAft>
              <a:buSzPct val="100000"/>
              <a:buChar char="❏"/>
            </a:pPr>
            <a:r>
              <a:rPr lang="en"/>
              <a:t>Gamification elements/ Technology</a:t>
            </a:r>
            <a:endParaRPr/>
          </a:p>
          <a:p>
            <a:pPr indent="0" lvl="0" marL="0" rtl="0" algn="l">
              <a:spcBef>
                <a:spcPts val="1200"/>
              </a:spcBef>
              <a:spcAft>
                <a:spcPts val="0"/>
              </a:spcAft>
              <a:buNone/>
            </a:pPr>
            <a:r>
              <a:t/>
            </a:r>
            <a:endParaRPr/>
          </a:p>
          <a:p>
            <a:pPr indent="-300037" lvl="0" marL="457200" rtl="0" algn="l">
              <a:spcBef>
                <a:spcPts val="1200"/>
              </a:spcBef>
              <a:spcAft>
                <a:spcPts val="0"/>
              </a:spcAft>
              <a:buSzPct val="100000"/>
              <a:buChar char="❏"/>
            </a:pPr>
            <a:r>
              <a:rPr lang="en"/>
              <a:t>Higher level grades (reading levels)</a:t>
            </a:r>
            <a:endParaRPr/>
          </a:p>
          <a:p>
            <a:pPr indent="0" lvl="0" marL="0" rtl="0" algn="l">
              <a:spcBef>
                <a:spcPts val="1200"/>
              </a:spcBef>
              <a:spcAft>
                <a:spcPts val="0"/>
              </a:spcAft>
              <a:buNone/>
            </a:pPr>
            <a:r>
              <a:t/>
            </a:r>
            <a:endParaRPr sz="1100"/>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0"/>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2800"/>
              <a:t>Strategies and Tips</a:t>
            </a:r>
            <a:endParaRPr sz="2800"/>
          </a:p>
        </p:txBody>
      </p:sp>
      <p:sp>
        <p:nvSpPr>
          <p:cNvPr id="105" name="Google Shape;105;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10000"/>
          </a:bodyPr>
          <a:lstStyle/>
          <a:p>
            <a:pPr indent="-325755" lvl="0" marL="457200" rtl="0" algn="l">
              <a:spcBef>
                <a:spcPts val="0"/>
              </a:spcBef>
              <a:spcAft>
                <a:spcPts val="0"/>
              </a:spcAft>
              <a:buSzPct val="100000"/>
              <a:buChar char="❏"/>
            </a:pPr>
            <a:r>
              <a:rPr lang="en"/>
              <a:t>Kahoot can be used as a break activity, a previous knowledge activity, a closing activity.</a:t>
            </a:r>
            <a:endParaRPr/>
          </a:p>
          <a:p>
            <a:pPr indent="0" lvl="0" marL="457200" rtl="0" algn="l">
              <a:spcBef>
                <a:spcPts val="1200"/>
              </a:spcBef>
              <a:spcAft>
                <a:spcPts val="0"/>
              </a:spcAft>
              <a:buNone/>
            </a:pPr>
            <a:r>
              <a:t/>
            </a:r>
            <a:endParaRPr/>
          </a:p>
          <a:p>
            <a:pPr indent="-325755" lvl="0" marL="457200" rtl="0" algn="l">
              <a:spcBef>
                <a:spcPts val="1200"/>
              </a:spcBef>
              <a:spcAft>
                <a:spcPts val="0"/>
              </a:spcAft>
              <a:buSzPct val="100000"/>
              <a:buChar char="❏"/>
            </a:pPr>
            <a:r>
              <a:rPr lang="en"/>
              <a:t>During lectures, telling students to really listen to the next part of the lesson as it may be a question on the Kahoot</a:t>
            </a:r>
            <a:endParaRPr/>
          </a:p>
          <a:p>
            <a:pPr indent="0" lvl="0" marL="0" rtl="0" algn="l">
              <a:spcBef>
                <a:spcPts val="1200"/>
              </a:spcBef>
              <a:spcAft>
                <a:spcPts val="0"/>
              </a:spcAft>
              <a:buNone/>
            </a:pPr>
            <a:r>
              <a:t/>
            </a:r>
            <a:endParaRPr/>
          </a:p>
          <a:p>
            <a:pPr indent="-325755" lvl="0" marL="457200" rtl="0" algn="l">
              <a:spcBef>
                <a:spcPts val="1200"/>
              </a:spcBef>
              <a:spcAft>
                <a:spcPts val="0"/>
              </a:spcAft>
              <a:buSzPct val="100000"/>
              <a:buChar char="❏"/>
            </a:pPr>
            <a:r>
              <a:rPr lang="en"/>
              <a:t>Could make a ‘class goal’ for all total points of all students so all students </a:t>
            </a:r>
            <a:r>
              <a:rPr lang="en"/>
              <a:t>receive</a:t>
            </a:r>
            <a:r>
              <a:rPr lang="en"/>
              <a:t> a reward and work together</a:t>
            </a:r>
            <a:endParaRPr/>
          </a:p>
          <a:p>
            <a:pPr indent="0" lvl="0" marL="457200" rtl="0" algn="l">
              <a:spcBef>
                <a:spcPts val="1200"/>
              </a:spcBef>
              <a:spcAft>
                <a:spcPts val="0"/>
              </a:spcAft>
              <a:buNone/>
            </a:pPr>
            <a:r>
              <a:t/>
            </a:r>
            <a:endParaRPr/>
          </a:p>
          <a:p>
            <a:pPr indent="-325755" lvl="0" marL="457200" rtl="0" algn="l">
              <a:spcBef>
                <a:spcPts val="1200"/>
              </a:spcBef>
              <a:spcAft>
                <a:spcPts val="0"/>
              </a:spcAft>
              <a:buSzPct val="100000"/>
              <a:buChar char="❏"/>
            </a:pPr>
            <a:r>
              <a:rPr lang="en"/>
              <a:t>Let students create their own and explore Kahoots as it could be a good study method</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1"/>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Kahoot Strategies for in the classroom</a:t>
            </a:r>
            <a:endParaRPr/>
          </a:p>
        </p:txBody>
      </p:sp>
      <p:sp>
        <p:nvSpPr>
          <p:cNvPr id="111" name="Google Shape;111;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7500" lnSpcReduction="20000"/>
          </a:bodyPr>
          <a:lstStyle/>
          <a:p>
            <a:pPr indent="-317182" lvl="0" marL="457200" rtl="0" algn="l">
              <a:spcBef>
                <a:spcPts val="0"/>
              </a:spcBef>
              <a:spcAft>
                <a:spcPts val="0"/>
              </a:spcAft>
              <a:buSzPct val="100000"/>
              <a:buChar char="❏"/>
            </a:pPr>
            <a:r>
              <a:rPr lang="en"/>
              <a:t>Read out questions/choice of answers while playing the game so students who cannot read as fast are not behind</a:t>
            </a:r>
            <a:endParaRPr/>
          </a:p>
          <a:p>
            <a:pPr indent="0" lvl="0" marL="457200" rtl="0" algn="l">
              <a:spcBef>
                <a:spcPts val="1200"/>
              </a:spcBef>
              <a:spcAft>
                <a:spcPts val="0"/>
              </a:spcAft>
              <a:buNone/>
            </a:pPr>
            <a:r>
              <a:t/>
            </a:r>
            <a:endParaRPr sz="800"/>
          </a:p>
          <a:p>
            <a:pPr indent="-317182" lvl="0" marL="457200" rtl="0" algn="l">
              <a:spcBef>
                <a:spcPts val="1200"/>
              </a:spcBef>
              <a:spcAft>
                <a:spcPts val="0"/>
              </a:spcAft>
              <a:buSzPct val="100000"/>
              <a:buChar char="❏"/>
            </a:pPr>
            <a:r>
              <a:rPr lang="en"/>
              <a:t>Give students more time to select an answer</a:t>
            </a:r>
            <a:endParaRPr/>
          </a:p>
          <a:p>
            <a:pPr indent="0" lvl="0" marL="0" rtl="0" algn="l">
              <a:spcBef>
                <a:spcPts val="1200"/>
              </a:spcBef>
              <a:spcAft>
                <a:spcPts val="0"/>
              </a:spcAft>
              <a:buNone/>
            </a:pPr>
            <a:r>
              <a:t/>
            </a:r>
            <a:endParaRPr/>
          </a:p>
          <a:p>
            <a:pPr indent="-317182" lvl="0" marL="457200" rtl="0" algn="l">
              <a:spcBef>
                <a:spcPts val="1200"/>
              </a:spcBef>
              <a:spcAft>
                <a:spcPts val="0"/>
              </a:spcAft>
              <a:buSzPct val="100000"/>
              <a:buChar char="❏"/>
            </a:pPr>
            <a:r>
              <a:rPr lang="en"/>
              <a:t>Including “I don’t know” as a possible answer</a:t>
            </a:r>
            <a:endParaRPr/>
          </a:p>
          <a:p>
            <a:pPr indent="0" lvl="0" marL="0" rtl="0" algn="l">
              <a:spcBef>
                <a:spcPts val="1200"/>
              </a:spcBef>
              <a:spcAft>
                <a:spcPts val="0"/>
              </a:spcAft>
              <a:buNone/>
            </a:pPr>
            <a:r>
              <a:t/>
            </a:r>
            <a:endParaRPr/>
          </a:p>
          <a:p>
            <a:pPr indent="-317182" lvl="0" marL="457200" rtl="0" algn="l">
              <a:spcBef>
                <a:spcPts val="1200"/>
              </a:spcBef>
              <a:spcAft>
                <a:spcPts val="0"/>
              </a:spcAft>
              <a:buSzPct val="100000"/>
              <a:buChar char="❏"/>
            </a:pPr>
            <a:r>
              <a:rPr lang="en"/>
              <a:t>Put students into teams so that there is less of a ‘winner’</a:t>
            </a:r>
            <a:endParaRPr/>
          </a:p>
          <a:p>
            <a:pPr indent="0" lvl="0" marL="457200" rtl="0" algn="l">
              <a:spcBef>
                <a:spcPts val="1200"/>
              </a:spcBef>
              <a:spcAft>
                <a:spcPts val="0"/>
              </a:spcAft>
              <a:buNone/>
            </a:pPr>
            <a:r>
              <a:t/>
            </a:r>
            <a:endParaRPr/>
          </a:p>
          <a:p>
            <a:pPr indent="-317182" lvl="0" marL="457200" rtl="0" algn="l">
              <a:spcBef>
                <a:spcPts val="1200"/>
              </a:spcBef>
              <a:spcAft>
                <a:spcPts val="0"/>
              </a:spcAft>
              <a:buSzPct val="100000"/>
              <a:buChar char="❏"/>
            </a:pPr>
            <a:r>
              <a:rPr lang="en"/>
              <a:t>Using Kahoot as a break activity during long lectures/lessons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