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Amatic SC"/>
      <p:regular r:id="rId42"/>
      <p:bold r:id="rId43"/>
    </p:embeddedFont>
    <p:embeddedFont>
      <p:font typeface="Source Code Pr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AmaticSC-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SourceCodePro-regular.fntdata"/><Relationship Id="rId21" Type="http://schemas.openxmlformats.org/officeDocument/2006/relationships/slide" Target="slides/slide16.xml"/><Relationship Id="rId43" Type="http://schemas.openxmlformats.org/officeDocument/2006/relationships/font" Target="fonts/AmaticSC-bold.fntdata"/><Relationship Id="rId24" Type="http://schemas.openxmlformats.org/officeDocument/2006/relationships/slide" Target="slides/slide19.xml"/><Relationship Id="rId46" Type="http://schemas.openxmlformats.org/officeDocument/2006/relationships/font" Target="fonts/SourceCodePro-italic.fntdata"/><Relationship Id="rId23" Type="http://schemas.openxmlformats.org/officeDocument/2006/relationships/slide" Target="slides/slide18.xml"/><Relationship Id="rId45" Type="http://schemas.openxmlformats.org/officeDocument/2006/relationships/font" Target="fonts/SourceCodePr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SourceCodePro-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n0g93vw5j8&amp;feature=emb_logo" TargetMode="External"/><Relationship Id="rId3" Type="http://schemas.openxmlformats.org/officeDocument/2006/relationships/hyperlink" Target="https://www.youtube.com/watch?v=Z4OhwL7WyHg&amp;feature=emb_logo" TargetMode="External"/><Relationship Id="rId4" Type="http://schemas.openxmlformats.org/officeDocument/2006/relationships/hyperlink" Target="https://www.youtube.com/watch?v=xCtgpKTXzWo&amp;feature=emb_log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21572d58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c21572d58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21572d58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21572d58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c21572d58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c21572d58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21572d58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21572d58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c21572d587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c21572d587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5db5c64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5db5c64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21572d58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21572d58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c21572d58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c21572d58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5db5c648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5db5c648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c21572d587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c21572d587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c21572d58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c21572d58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c5db5c648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c5db5c648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5db5c648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5db5c648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ce5e55118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ce5e55118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5db5c648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c5db5c648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ce5e55118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ce5e55118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ce5e5511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ce5e5511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c21572d58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c21572d58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c21572d587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c21572d587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c21572d587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c21572d58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c21572d58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c21572d58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c21572d587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c21572d587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21572d587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21572d587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c21572d587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c21572d587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21572d58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21572d58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ce5e55118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ce5e55118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ce5e55118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ce5e55118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c5db5c648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c5db5c648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c5db5c648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c5db5c648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c21572d58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c21572d58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21572d58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21572d58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c21572d58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c21572d58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21572d58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21572d58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21572d58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21572d58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https://www.youtube.com/watch?v=an0g93vw5j8&amp;feature=emb_logo</a:t>
            </a:r>
            <a:r>
              <a:rPr lang="en"/>
              <a:t> - the museum of Yayoi Kusama</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https://www.youtube.com/watch?v=Z4OhwL7WyHg&amp;feature=emb_logo</a:t>
            </a:r>
            <a:r>
              <a:rPr lang="en"/>
              <a:t> - Kids Critique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https://www.youtube.com/watch?v=xCtgpKTXzWo&amp;feature=emb_logo</a:t>
            </a:r>
            <a:r>
              <a:rPr lang="en"/>
              <a:t> : Humpback song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videos that could be </a:t>
            </a:r>
            <a:r>
              <a:rPr lang="en"/>
              <a:t>incorporated</a:t>
            </a:r>
            <a:r>
              <a:rPr lang="en"/>
              <a:t> into the lesson.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c21572d587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c21572d587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youtube.com/watch?v=qOojGBEsWQw" TargetMode="Externa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ocs.google.com/document/d/1ZaywQm4KVFS15RfhDfgKZSgVAWVIFM4p2PAxV830FI4/edit?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youtube.com/watch?v=bJzGkZwkHt4"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Digital sketchbook</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fontScale="47500" lnSpcReduction="20000"/>
          </a:bodyPr>
          <a:lstStyle/>
          <a:p>
            <a:pPr indent="0" lvl="0" marL="0" rtl="0" algn="ctr">
              <a:spcBef>
                <a:spcPts val="0"/>
              </a:spcBef>
              <a:spcAft>
                <a:spcPts val="0"/>
              </a:spcAft>
              <a:buNone/>
            </a:pPr>
            <a:r>
              <a:rPr lang="en"/>
              <a:t>Alyssa Van stone</a:t>
            </a:r>
            <a:endParaRPr/>
          </a:p>
          <a:p>
            <a:pPr indent="0" lvl="0" marL="0" rtl="0" algn="ctr">
              <a:spcBef>
                <a:spcPts val="0"/>
              </a:spcBef>
              <a:spcAft>
                <a:spcPts val="0"/>
              </a:spcAft>
              <a:buNone/>
            </a:pPr>
            <a:r>
              <a:rPr lang="en"/>
              <a:t>EDCI 307 Art in Elementary or Middle School Classroom</a:t>
            </a:r>
            <a:endParaRPr/>
          </a:p>
          <a:p>
            <a:pPr indent="0" lvl="0" marL="0" rtl="0" algn="ctr">
              <a:spcBef>
                <a:spcPts val="0"/>
              </a:spcBef>
              <a:spcAft>
                <a:spcPts val="0"/>
              </a:spcAft>
              <a:buNone/>
            </a:pPr>
            <a:r>
              <a:rPr lang="en"/>
              <a:t>Dr Kathleen SChmalz</a:t>
            </a:r>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Elements of Line: Lines have feelings</a:t>
            </a:r>
            <a:endParaRPr/>
          </a:p>
        </p:txBody>
      </p:sp>
      <p:sp>
        <p:nvSpPr>
          <p:cNvPr id="119" name="Google Shape;119;p22"/>
          <p:cNvSpPr txBox="1"/>
          <p:nvPr>
            <p:ph idx="1" type="body"/>
          </p:nvPr>
        </p:nvSpPr>
        <p:spPr>
          <a:xfrm>
            <a:off x="311700" y="1228675"/>
            <a:ext cx="5261400" cy="3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Students will draw lines on paper with crayon to accompany a 2-3 minute disney overtune or other music that incorporates changes of tempo and instruments. </a:t>
            </a:r>
            <a:endParaRPr/>
          </a:p>
          <a:p>
            <a:pPr indent="0" lvl="0" marL="0" rtl="0" algn="l">
              <a:spcBef>
                <a:spcPts val="1200"/>
              </a:spcBef>
              <a:spcAft>
                <a:spcPts val="0"/>
              </a:spcAft>
              <a:buNone/>
            </a:pPr>
            <a:r>
              <a:rPr lang="en"/>
              <a:t>Name the lines with emotions.</a:t>
            </a:r>
            <a:endParaRPr/>
          </a:p>
          <a:p>
            <a:pPr indent="0" lvl="0" marL="0" rtl="0" algn="l">
              <a:spcBef>
                <a:spcPts val="1200"/>
              </a:spcBef>
              <a:spcAft>
                <a:spcPts val="1200"/>
              </a:spcAft>
              <a:buNone/>
            </a:pPr>
            <a:r>
              <a:t/>
            </a:r>
            <a:endParaRPr/>
          </a:p>
        </p:txBody>
      </p:sp>
      <p:pic>
        <p:nvPicPr>
          <p:cNvPr id="120" name="Google Shape;120;p22"/>
          <p:cNvPicPr preferRelativeResize="0"/>
          <p:nvPr/>
        </p:nvPicPr>
        <p:blipFill>
          <a:blip r:embed="rId3">
            <a:alphaModFix/>
          </a:blip>
          <a:stretch>
            <a:fillRect/>
          </a:stretch>
        </p:blipFill>
        <p:spPr>
          <a:xfrm>
            <a:off x="5775275" y="469475"/>
            <a:ext cx="3057026" cy="4394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Mentor Artist - m.c. escher</a:t>
            </a:r>
            <a:endParaRPr/>
          </a:p>
        </p:txBody>
      </p:sp>
      <p:pic>
        <p:nvPicPr>
          <p:cNvPr id="126" name="Google Shape;126;p23"/>
          <p:cNvPicPr preferRelativeResize="0"/>
          <p:nvPr/>
        </p:nvPicPr>
        <p:blipFill>
          <a:blip r:embed="rId3">
            <a:alphaModFix/>
          </a:blip>
          <a:stretch>
            <a:fillRect/>
          </a:stretch>
        </p:blipFill>
        <p:spPr>
          <a:xfrm>
            <a:off x="4562975" y="566789"/>
            <a:ext cx="4269325" cy="4438911"/>
          </a:xfrm>
          <a:prstGeom prst="rect">
            <a:avLst/>
          </a:prstGeom>
          <a:noFill/>
          <a:ln>
            <a:noFill/>
          </a:ln>
        </p:spPr>
      </p:pic>
      <p:sp>
        <p:nvSpPr>
          <p:cNvPr id="127" name="Google Shape;127;p23"/>
          <p:cNvSpPr txBox="1"/>
          <p:nvPr/>
        </p:nvSpPr>
        <p:spPr>
          <a:xfrm>
            <a:off x="324650" y="1226425"/>
            <a:ext cx="36612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Code Pro"/>
                <a:ea typeface="Source Code Pro"/>
                <a:cs typeface="Source Code Pro"/>
                <a:sym typeface="Source Code Pro"/>
              </a:rPr>
              <a:t>As a task, get the </a:t>
            </a:r>
            <a:r>
              <a:rPr lang="en">
                <a:latin typeface="Source Code Pro"/>
                <a:ea typeface="Source Code Pro"/>
                <a:cs typeface="Source Code Pro"/>
                <a:sym typeface="Source Code Pro"/>
              </a:rPr>
              <a:t>students to critically analyze this. Look at the details, the shapes, the colours, the lines, the light, etc.</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This piece is done with pencil or pen.</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292850"/>
            <a:ext cx="50808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Elements of line: Chalk/Pastel Batik experiment</a:t>
            </a:r>
            <a:endParaRPr/>
          </a:p>
        </p:txBody>
      </p:sp>
      <p:sp>
        <p:nvSpPr>
          <p:cNvPr id="133" name="Google Shape;133;p24"/>
          <p:cNvSpPr txBox="1"/>
          <p:nvPr>
            <p:ph idx="1" type="body"/>
          </p:nvPr>
        </p:nvSpPr>
        <p:spPr>
          <a:xfrm>
            <a:off x="311700" y="1587125"/>
            <a:ext cx="4918500" cy="33366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Using at least 3 types of lines (zig zag, swirling, horizontal, vertical, dotted, widening, narrowing) vary the thickness of these lines to show emotion. Students can guess what feeling they are trying to portray with what lines and colours used.</a:t>
            </a:r>
            <a:endParaRPr/>
          </a:p>
          <a:p>
            <a:pPr indent="0" lvl="0" marL="0" rtl="0" algn="l">
              <a:spcBef>
                <a:spcPts val="1200"/>
              </a:spcBef>
              <a:spcAft>
                <a:spcPts val="0"/>
              </a:spcAft>
              <a:buNone/>
            </a:pPr>
            <a:r>
              <a:rPr lang="en"/>
              <a:t>After the chalk lines, add colour to the spaces between or however you would like. Add water to gently wipe off the chalk. This may need to be washed more than once </a:t>
            </a:r>
            <a:endParaRPr/>
          </a:p>
          <a:p>
            <a:pPr indent="0" lvl="0" marL="0" rtl="0" algn="l">
              <a:spcBef>
                <a:spcPts val="1200"/>
              </a:spcBef>
              <a:spcAft>
                <a:spcPts val="0"/>
              </a:spcAft>
              <a:buNone/>
            </a:pPr>
            <a:r>
              <a:rPr lang="en"/>
              <a:t>(photo was only washed once, could have used more to get rid of the white but I liked it)</a:t>
            </a:r>
            <a:endParaRPr/>
          </a:p>
          <a:p>
            <a:pPr indent="0" lvl="0" marL="0" rtl="0" algn="l">
              <a:spcBef>
                <a:spcPts val="1200"/>
              </a:spcBef>
              <a:spcAft>
                <a:spcPts val="1200"/>
              </a:spcAft>
              <a:buNone/>
            </a:pPr>
            <a:r>
              <a:rPr lang="en"/>
              <a:t>Materials: construction paper, chalk, pastels, water</a:t>
            </a:r>
            <a:endParaRPr/>
          </a:p>
        </p:txBody>
      </p:sp>
      <p:pic>
        <p:nvPicPr>
          <p:cNvPr id="134" name="Google Shape;134;p24"/>
          <p:cNvPicPr preferRelativeResize="0"/>
          <p:nvPr/>
        </p:nvPicPr>
        <p:blipFill>
          <a:blip r:embed="rId3">
            <a:alphaModFix/>
          </a:blip>
          <a:stretch>
            <a:fillRect/>
          </a:stretch>
        </p:blipFill>
        <p:spPr>
          <a:xfrm>
            <a:off x="5526925" y="292850"/>
            <a:ext cx="3456900" cy="4630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colour</a:t>
            </a:r>
            <a:endParaRPr/>
          </a:p>
        </p:txBody>
      </p:sp>
      <p:sp>
        <p:nvSpPr>
          <p:cNvPr id="140" name="Google Shape;140;p25"/>
          <p:cNvSpPr txBox="1"/>
          <p:nvPr>
            <p:ph idx="1" type="body"/>
          </p:nvPr>
        </p:nvSpPr>
        <p:spPr>
          <a:xfrm>
            <a:off x="311700" y="1093850"/>
            <a:ext cx="4467600" cy="3829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Colour: the property possessed by an object of producing different sensations on the eye as a result of the way the object reflects or emits light.</a:t>
            </a:r>
            <a:endParaRPr/>
          </a:p>
          <a:p>
            <a:pPr indent="0" lvl="0" marL="0" rtl="0" algn="l">
              <a:spcBef>
                <a:spcPts val="1200"/>
              </a:spcBef>
              <a:spcAft>
                <a:spcPts val="0"/>
              </a:spcAft>
              <a:buNone/>
            </a:pPr>
            <a:r>
              <a:rPr lang="en"/>
              <a:t>Primary colours, secondary colours, tertiary colours, cool colours, monochromatic colours, and warm colours. </a:t>
            </a:r>
            <a:endParaRPr/>
          </a:p>
          <a:p>
            <a:pPr indent="0" lvl="0" marL="0" rtl="0" algn="l">
              <a:spcBef>
                <a:spcPts val="1200"/>
              </a:spcBef>
              <a:spcAft>
                <a:spcPts val="1200"/>
              </a:spcAft>
              <a:buNone/>
            </a:pPr>
            <a:r>
              <a:rPr lang="en"/>
              <a:t>https://www.youtube.com/watch?v=wWW_UbrkBEw</a:t>
            </a:r>
            <a:endParaRPr/>
          </a:p>
        </p:txBody>
      </p:sp>
      <p:pic>
        <p:nvPicPr>
          <p:cNvPr id="141" name="Google Shape;141;p25"/>
          <p:cNvPicPr preferRelativeResize="0"/>
          <p:nvPr/>
        </p:nvPicPr>
        <p:blipFill>
          <a:blip r:embed="rId3">
            <a:alphaModFix/>
          </a:blip>
          <a:stretch>
            <a:fillRect/>
          </a:stretch>
        </p:blipFill>
        <p:spPr>
          <a:xfrm>
            <a:off x="5076000" y="55025"/>
            <a:ext cx="3854400" cy="50334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 to color theory</a:t>
            </a:r>
            <a:endParaRPr/>
          </a:p>
        </p:txBody>
      </p:sp>
      <p:sp>
        <p:nvSpPr>
          <p:cNvPr id="147" name="Google Shape;147;p26"/>
          <p:cNvSpPr txBox="1"/>
          <p:nvPr>
            <p:ph idx="1" type="body"/>
          </p:nvPr>
        </p:nvSpPr>
        <p:spPr>
          <a:xfrm>
            <a:off x="311700" y="1228675"/>
            <a:ext cx="3692100" cy="3604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t>This is a great way to get </a:t>
            </a:r>
            <a:r>
              <a:rPr lang="en"/>
              <a:t>students</a:t>
            </a:r>
            <a:r>
              <a:rPr lang="en"/>
              <a:t> to understand colours and how they mix </a:t>
            </a:r>
            <a:r>
              <a:rPr lang="en"/>
              <a:t>together</a:t>
            </a:r>
            <a:r>
              <a:rPr lang="en"/>
              <a:t> to make different colours. To check for understanding, get the students to play with clay to create the colours on the colour wheel.</a:t>
            </a:r>
            <a:endParaRPr/>
          </a:p>
          <a:p>
            <a:pPr indent="0" lvl="0" marL="0" rtl="0" algn="l">
              <a:spcBef>
                <a:spcPts val="1200"/>
              </a:spcBef>
              <a:spcAft>
                <a:spcPts val="1200"/>
              </a:spcAft>
              <a:buNone/>
            </a:pPr>
            <a:r>
              <a:rPr lang="en"/>
              <a:t>Materials: clay, markers, pencil, handout</a:t>
            </a:r>
            <a:endParaRPr/>
          </a:p>
        </p:txBody>
      </p:sp>
      <p:pic>
        <p:nvPicPr>
          <p:cNvPr id="148" name="Google Shape;148;p26"/>
          <p:cNvPicPr preferRelativeResize="0"/>
          <p:nvPr/>
        </p:nvPicPr>
        <p:blipFill>
          <a:blip r:embed="rId3">
            <a:alphaModFix/>
          </a:blip>
          <a:stretch>
            <a:fillRect/>
          </a:stretch>
        </p:blipFill>
        <p:spPr>
          <a:xfrm>
            <a:off x="4824500" y="106700"/>
            <a:ext cx="4181503" cy="4930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Artist spotlight : Barbara reid</a:t>
            </a:r>
            <a:endParaRPr/>
          </a:p>
        </p:txBody>
      </p:sp>
      <p:sp>
        <p:nvSpPr>
          <p:cNvPr id="154" name="Google Shape;154;p27"/>
          <p:cNvSpPr txBox="1"/>
          <p:nvPr>
            <p:ph idx="1" type="body"/>
          </p:nvPr>
        </p:nvSpPr>
        <p:spPr>
          <a:xfrm>
            <a:off x="311700" y="1228675"/>
            <a:ext cx="47682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Children’s picture book author and illustrator</a:t>
            </a:r>
            <a:endParaRPr/>
          </a:p>
          <a:p>
            <a:pPr indent="0" lvl="0" marL="0" rtl="0" algn="l">
              <a:spcBef>
                <a:spcPts val="1200"/>
              </a:spcBef>
              <a:spcAft>
                <a:spcPts val="0"/>
              </a:spcAft>
              <a:buNone/>
            </a:pPr>
            <a:r>
              <a:rPr lang="en"/>
              <a:t>Award winning, Canadian trained artist</a:t>
            </a:r>
            <a:endParaRPr/>
          </a:p>
          <a:p>
            <a:pPr indent="0" lvl="0" marL="0" rtl="0" algn="l">
              <a:spcBef>
                <a:spcPts val="1200"/>
              </a:spcBef>
              <a:spcAft>
                <a:spcPts val="1200"/>
              </a:spcAft>
              <a:buNone/>
            </a:pPr>
            <a:r>
              <a:rPr lang="en"/>
              <a:t>Involved in Canadian schools and literacy programs.</a:t>
            </a:r>
            <a:endParaRPr/>
          </a:p>
        </p:txBody>
      </p:sp>
      <p:pic>
        <p:nvPicPr>
          <p:cNvPr id="155" name="Google Shape;155;p27"/>
          <p:cNvPicPr preferRelativeResize="0"/>
          <p:nvPr/>
        </p:nvPicPr>
        <p:blipFill>
          <a:blip r:embed="rId3">
            <a:alphaModFix/>
          </a:blip>
          <a:stretch>
            <a:fillRect/>
          </a:stretch>
        </p:blipFill>
        <p:spPr>
          <a:xfrm>
            <a:off x="5022699" y="1683450"/>
            <a:ext cx="3727600" cy="27163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a:t>
            </a:r>
            <a:r>
              <a:rPr lang="en"/>
              <a:t>plastercine</a:t>
            </a:r>
            <a:r>
              <a:rPr lang="en"/>
              <a:t> relief activity</a:t>
            </a:r>
            <a:endParaRPr/>
          </a:p>
        </p:txBody>
      </p:sp>
      <p:sp>
        <p:nvSpPr>
          <p:cNvPr id="161" name="Google Shape;161;p28"/>
          <p:cNvSpPr txBox="1"/>
          <p:nvPr>
            <p:ph idx="1" type="body"/>
          </p:nvPr>
        </p:nvSpPr>
        <p:spPr>
          <a:xfrm>
            <a:off x="311700" y="1228675"/>
            <a:ext cx="4143000" cy="37623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Creating a plastercine relief in the style of Barbara Reif using one schemed tinted with white, and shaded with grey.</a:t>
            </a:r>
            <a:endParaRPr/>
          </a:p>
          <a:p>
            <a:pPr indent="0" lvl="0" marL="0" rtl="0" algn="l">
              <a:spcBef>
                <a:spcPts val="1200"/>
              </a:spcBef>
              <a:spcAft>
                <a:spcPts val="0"/>
              </a:spcAft>
              <a:buNone/>
            </a:pPr>
            <a:r>
              <a:rPr lang="en"/>
              <a:t>Mix Tertiary colours (a secondary colour and primary colour) tint with white and </a:t>
            </a:r>
            <a:r>
              <a:rPr lang="en"/>
              <a:t>shade with grey.</a:t>
            </a:r>
            <a:endParaRPr/>
          </a:p>
          <a:p>
            <a:pPr indent="0" lvl="0" marL="0" rtl="0" algn="l">
              <a:spcBef>
                <a:spcPts val="1200"/>
              </a:spcBef>
              <a:spcAft>
                <a:spcPts val="0"/>
              </a:spcAft>
              <a:buNone/>
            </a:pPr>
            <a:r>
              <a:rPr lang="en"/>
              <a:t>Discuss feelings of colour scheme.</a:t>
            </a:r>
            <a:endParaRPr/>
          </a:p>
          <a:p>
            <a:pPr indent="0" lvl="0" marL="0" rtl="0" algn="l">
              <a:spcBef>
                <a:spcPts val="1200"/>
              </a:spcBef>
              <a:spcAft>
                <a:spcPts val="1200"/>
              </a:spcAft>
              <a:buNone/>
            </a:pPr>
            <a:r>
              <a:rPr lang="en"/>
              <a:t>Materials: clay, heavy paper.</a:t>
            </a:r>
            <a:endParaRPr/>
          </a:p>
        </p:txBody>
      </p:sp>
      <p:pic>
        <p:nvPicPr>
          <p:cNvPr id="162" name="Google Shape;162;p28"/>
          <p:cNvPicPr preferRelativeResize="0"/>
          <p:nvPr/>
        </p:nvPicPr>
        <p:blipFill>
          <a:blip r:embed="rId3">
            <a:alphaModFix/>
          </a:blip>
          <a:stretch>
            <a:fillRect/>
          </a:stretch>
        </p:blipFill>
        <p:spPr>
          <a:xfrm>
            <a:off x="4607100" y="2885675"/>
            <a:ext cx="2077101" cy="2105426"/>
          </a:xfrm>
          <a:prstGeom prst="rect">
            <a:avLst/>
          </a:prstGeom>
          <a:noFill/>
          <a:ln>
            <a:noFill/>
          </a:ln>
        </p:spPr>
      </p:pic>
      <p:pic>
        <p:nvPicPr>
          <p:cNvPr id="163" name="Google Shape;163;p28"/>
          <p:cNvPicPr preferRelativeResize="0"/>
          <p:nvPr/>
        </p:nvPicPr>
        <p:blipFill>
          <a:blip r:embed="rId4">
            <a:alphaModFix/>
          </a:blip>
          <a:stretch>
            <a:fillRect/>
          </a:stretch>
        </p:blipFill>
        <p:spPr>
          <a:xfrm>
            <a:off x="6394301" y="1093851"/>
            <a:ext cx="2438002" cy="17766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texture</a:t>
            </a:r>
            <a:endParaRPr/>
          </a:p>
        </p:txBody>
      </p:sp>
      <p:sp>
        <p:nvSpPr>
          <p:cNvPr id="169" name="Google Shape;169;p29"/>
          <p:cNvSpPr txBox="1"/>
          <p:nvPr>
            <p:ph idx="1" type="body"/>
          </p:nvPr>
        </p:nvSpPr>
        <p:spPr>
          <a:xfrm>
            <a:off x="198400" y="991950"/>
            <a:ext cx="2831700" cy="39858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Concepts: texture can add emotion to an art work</a:t>
            </a:r>
            <a:endParaRPr/>
          </a:p>
          <a:p>
            <a:pPr indent="0" lvl="0" marL="0" rtl="0" algn="l">
              <a:spcBef>
                <a:spcPts val="1200"/>
              </a:spcBef>
              <a:spcAft>
                <a:spcPts val="0"/>
              </a:spcAft>
              <a:buNone/>
            </a:pPr>
            <a:r>
              <a:rPr lang="en"/>
              <a:t>Textures can be real: you could feel them with your hand</a:t>
            </a:r>
            <a:endParaRPr/>
          </a:p>
          <a:p>
            <a:pPr indent="0" lvl="0" marL="0" rtl="0" algn="l">
              <a:spcBef>
                <a:spcPts val="1200"/>
              </a:spcBef>
              <a:spcAft>
                <a:spcPts val="0"/>
              </a:spcAft>
              <a:buNone/>
            </a:pPr>
            <a:r>
              <a:rPr lang="en"/>
              <a:t>Textures can be implied: they look like you could touch them but they are flat.</a:t>
            </a:r>
            <a:endParaRPr/>
          </a:p>
          <a:p>
            <a:pPr indent="0" lvl="0" marL="0" rtl="0" algn="l">
              <a:spcBef>
                <a:spcPts val="1200"/>
              </a:spcBef>
              <a:spcAft>
                <a:spcPts val="1200"/>
              </a:spcAft>
              <a:buNone/>
            </a:pPr>
            <a:r>
              <a:rPr lang="en"/>
              <a:t>https://www.youtube.com/watch?v=YoOb3JSDAUo</a:t>
            </a:r>
            <a:endParaRPr/>
          </a:p>
        </p:txBody>
      </p:sp>
      <p:pic>
        <p:nvPicPr>
          <p:cNvPr id="170" name="Google Shape;170;p29"/>
          <p:cNvPicPr preferRelativeResize="0"/>
          <p:nvPr/>
        </p:nvPicPr>
        <p:blipFill>
          <a:blip r:embed="rId3">
            <a:alphaModFix/>
          </a:blip>
          <a:stretch>
            <a:fillRect/>
          </a:stretch>
        </p:blipFill>
        <p:spPr>
          <a:xfrm>
            <a:off x="3210325" y="680550"/>
            <a:ext cx="5708251" cy="412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Form </a:t>
            </a:r>
            <a:endParaRPr/>
          </a:p>
        </p:txBody>
      </p:sp>
      <p:sp>
        <p:nvSpPr>
          <p:cNvPr id="176" name="Google Shape;176;p30"/>
          <p:cNvSpPr txBox="1"/>
          <p:nvPr>
            <p:ph idx="1" type="body"/>
          </p:nvPr>
        </p:nvSpPr>
        <p:spPr>
          <a:xfrm>
            <a:off x="311700" y="1228675"/>
            <a:ext cx="4310700" cy="3340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Form refers to either 3D added to shapes to create </a:t>
            </a:r>
            <a:r>
              <a:rPr lang="en"/>
              <a:t>actual</a:t>
            </a:r>
            <a:r>
              <a:rPr lang="en"/>
              <a:t> forms or the illusion of form created through value or diminishing detail.</a:t>
            </a:r>
            <a:endParaRPr/>
          </a:p>
          <a:p>
            <a:pPr indent="0" lvl="0" marL="0" rtl="0" algn="l">
              <a:spcBef>
                <a:spcPts val="1200"/>
              </a:spcBef>
              <a:spcAft>
                <a:spcPts val="0"/>
              </a:spcAft>
              <a:buNone/>
            </a:pPr>
            <a:r>
              <a:rPr lang="en"/>
              <a:t>Forms can be </a:t>
            </a:r>
            <a:r>
              <a:rPr lang="en"/>
              <a:t>geometric</a:t>
            </a:r>
            <a:r>
              <a:rPr lang="en"/>
              <a:t> and/or organic shapes.</a:t>
            </a:r>
            <a:endParaRPr/>
          </a:p>
          <a:p>
            <a:pPr indent="0" lvl="0" marL="0" rtl="0" algn="l">
              <a:spcBef>
                <a:spcPts val="1200"/>
              </a:spcBef>
              <a:spcAft>
                <a:spcPts val="0"/>
              </a:spcAft>
              <a:buNone/>
            </a:pPr>
            <a:r>
              <a:rPr lang="en"/>
              <a:t>https://www.youtube.com/watch?v=9DIPs3T2dQk</a:t>
            </a:r>
            <a:endParaRPr/>
          </a:p>
          <a:p>
            <a:pPr indent="0" lvl="0" marL="0" rtl="0" algn="l">
              <a:spcBef>
                <a:spcPts val="1200"/>
              </a:spcBef>
              <a:spcAft>
                <a:spcPts val="1200"/>
              </a:spcAft>
              <a:buNone/>
            </a:pPr>
            <a:r>
              <a:t/>
            </a:r>
            <a:endParaRPr/>
          </a:p>
        </p:txBody>
      </p:sp>
      <p:pic>
        <p:nvPicPr>
          <p:cNvPr id="177" name="Google Shape;177;p30"/>
          <p:cNvPicPr preferRelativeResize="0"/>
          <p:nvPr/>
        </p:nvPicPr>
        <p:blipFill>
          <a:blip r:embed="rId3">
            <a:alphaModFix/>
          </a:blip>
          <a:stretch>
            <a:fillRect/>
          </a:stretch>
        </p:blipFill>
        <p:spPr>
          <a:xfrm>
            <a:off x="4442100" y="136525"/>
            <a:ext cx="4310725" cy="48704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value</a:t>
            </a:r>
            <a:endParaRPr/>
          </a:p>
        </p:txBody>
      </p:sp>
      <p:sp>
        <p:nvSpPr>
          <p:cNvPr id="183" name="Google Shape;183;p31"/>
          <p:cNvSpPr txBox="1"/>
          <p:nvPr>
            <p:ph idx="1" type="body"/>
          </p:nvPr>
        </p:nvSpPr>
        <p:spPr>
          <a:xfrm>
            <a:off x="311700" y="1228675"/>
            <a:ext cx="42603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Value is the visible light or darkness of a colour of tone.</a:t>
            </a:r>
            <a:endParaRPr/>
          </a:p>
          <a:p>
            <a:pPr indent="0" lvl="0" marL="0" rtl="0" algn="l">
              <a:spcBef>
                <a:spcPts val="1200"/>
              </a:spcBef>
              <a:spcAft>
                <a:spcPts val="1200"/>
              </a:spcAft>
              <a:buNone/>
            </a:pPr>
            <a:r>
              <a:rPr lang="en"/>
              <a:t>https://www.youtube.com/watch?v=AAwYHNo31ZQ</a:t>
            </a:r>
            <a:endParaRPr/>
          </a:p>
        </p:txBody>
      </p:sp>
      <p:pic>
        <p:nvPicPr>
          <p:cNvPr descr="ValueCoverPage.jpeg" id="184" name="Google Shape;184;p31"/>
          <p:cNvPicPr preferRelativeResize="0"/>
          <p:nvPr/>
        </p:nvPicPr>
        <p:blipFill>
          <a:blip r:embed="rId3">
            <a:alphaModFix/>
          </a:blip>
          <a:stretch>
            <a:fillRect/>
          </a:stretch>
        </p:blipFill>
        <p:spPr>
          <a:xfrm>
            <a:off x="4628326" y="208325"/>
            <a:ext cx="4369849" cy="4663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of contents</a:t>
            </a:r>
            <a:endParaRPr/>
          </a:p>
        </p:txBody>
      </p:sp>
      <p:sp>
        <p:nvSpPr>
          <p:cNvPr id="63" name="Google Shape;63;p1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White object activity</a:t>
            </a:r>
            <a:endParaRPr/>
          </a:p>
        </p:txBody>
      </p:sp>
      <p:sp>
        <p:nvSpPr>
          <p:cNvPr id="190" name="Google Shape;190;p32"/>
          <p:cNvSpPr txBox="1"/>
          <p:nvPr>
            <p:ph idx="1" type="body"/>
          </p:nvPr>
        </p:nvSpPr>
        <p:spPr>
          <a:xfrm>
            <a:off x="311700" y="1228675"/>
            <a:ext cx="49161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Find a white or coloured object. </a:t>
            </a:r>
            <a:endParaRPr/>
          </a:p>
          <a:p>
            <a:pPr indent="0" lvl="0" marL="0" rtl="0" algn="l">
              <a:spcBef>
                <a:spcPts val="1200"/>
              </a:spcBef>
              <a:spcAft>
                <a:spcPts val="0"/>
              </a:spcAft>
              <a:buNone/>
            </a:pPr>
            <a:r>
              <a:rPr lang="en"/>
              <a:t>Place object where there is only  light source possible. (may need to turn off the lights and place it near a single lamp). We will look at the lights and darks and minimize the use of lines.</a:t>
            </a:r>
            <a:endParaRPr/>
          </a:p>
          <a:p>
            <a:pPr indent="0" lvl="0" marL="0" rtl="0" algn="l">
              <a:spcBef>
                <a:spcPts val="1200"/>
              </a:spcBef>
              <a:spcAft>
                <a:spcPts val="1200"/>
              </a:spcAft>
              <a:buNone/>
            </a:pPr>
            <a:r>
              <a:rPr lang="en"/>
              <a:t>Materials: heavy paper, pencil, eraser.</a:t>
            </a:r>
            <a:endParaRPr/>
          </a:p>
        </p:txBody>
      </p:sp>
      <p:pic>
        <p:nvPicPr>
          <p:cNvPr id="191" name="Google Shape;191;p32"/>
          <p:cNvPicPr preferRelativeResize="0"/>
          <p:nvPr/>
        </p:nvPicPr>
        <p:blipFill>
          <a:blip r:embed="rId3">
            <a:alphaModFix/>
          </a:blip>
          <a:stretch>
            <a:fillRect/>
          </a:stretch>
        </p:blipFill>
        <p:spPr>
          <a:xfrm>
            <a:off x="5642550" y="571675"/>
            <a:ext cx="2808638" cy="37448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Carbon paper activity</a:t>
            </a:r>
            <a:endParaRPr/>
          </a:p>
        </p:txBody>
      </p:sp>
      <p:sp>
        <p:nvSpPr>
          <p:cNvPr id="197" name="Google Shape;197;p33"/>
          <p:cNvSpPr txBox="1"/>
          <p:nvPr>
            <p:ph idx="1" type="body"/>
          </p:nvPr>
        </p:nvSpPr>
        <p:spPr>
          <a:xfrm>
            <a:off x="311700" y="1228675"/>
            <a:ext cx="4672500" cy="37182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lang="en"/>
              <a:t>Print out an action shot picture of yourself, or a picture that is </a:t>
            </a:r>
            <a:r>
              <a:rPr lang="en"/>
              <a:t>meaningful</a:t>
            </a:r>
            <a:r>
              <a:rPr lang="en"/>
              <a:t> to you. Print this picture out in black and white. Make sure the background is not too difficult to draw, such as crashing waves, bushy trees, many people. Decide what part of the drawing you will draw. </a:t>
            </a:r>
            <a:r>
              <a:rPr lang="en"/>
              <a:t>Take a piece of water-colour paper, then a piece of carbon paper and put the black side facing down on the water colour paper, then put the black and white picture of yourself on top of both. Then tape it at the top so it wont move. Gently trace on the paper what you want on the white paper. Make sure you are being gentle. You may also want to use an eraser to do some shading. </a:t>
            </a:r>
            <a:endParaRPr/>
          </a:p>
          <a:p>
            <a:pPr indent="0" lvl="0" marL="0" rtl="0" algn="l">
              <a:spcBef>
                <a:spcPts val="1200"/>
              </a:spcBef>
              <a:spcAft>
                <a:spcPts val="1200"/>
              </a:spcAft>
              <a:buNone/>
            </a:pPr>
            <a:r>
              <a:t/>
            </a:r>
            <a:endParaRPr/>
          </a:p>
        </p:txBody>
      </p:sp>
      <p:pic>
        <p:nvPicPr>
          <p:cNvPr id="198" name="Google Shape;198;p33"/>
          <p:cNvPicPr preferRelativeResize="0"/>
          <p:nvPr/>
        </p:nvPicPr>
        <p:blipFill>
          <a:blip r:embed="rId3">
            <a:alphaModFix/>
          </a:blip>
          <a:stretch>
            <a:fillRect/>
          </a:stretch>
        </p:blipFill>
        <p:spPr>
          <a:xfrm>
            <a:off x="5511350" y="908975"/>
            <a:ext cx="2797876" cy="37448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Critical analysis: Bill reid</a:t>
            </a:r>
            <a:endParaRPr/>
          </a:p>
        </p:txBody>
      </p:sp>
      <p:sp>
        <p:nvSpPr>
          <p:cNvPr id="204" name="Google Shape;204;p34"/>
          <p:cNvSpPr txBox="1"/>
          <p:nvPr>
            <p:ph idx="1" type="body"/>
          </p:nvPr>
        </p:nvSpPr>
        <p:spPr>
          <a:xfrm>
            <a:off x="311700" y="1228675"/>
            <a:ext cx="45789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Indigenous Haida artist</a:t>
            </a:r>
            <a:endParaRPr/>
          </a:p>
          <a:p>
            <a:pPr indent="0" lvl="0" marL="0" rtl="0" algn="l">
              <a:spcBef>
                <a:spcPts val="1200"/>
              </a:spcBef>
              <a:spcAft>
                <a:spcPts val="1200"/>
              </a:spcAft>
              <a:buNone/>
            </a:pPr>
            <a:r>
              <a:rPr lang="en"/>
              <a:t>Uses this piece to tell the Haida story of creation.</a:t>
            </a:r>
            <a:endParaRPr/>
          </a:p>
        </p:txBody>
      </p:sp>
      <p:pic>
        <p:nvPicPr>
          <p:cNvPr id="205" name="Google Shape;205;p34"/>
          <p:cNvPicPr preferRelativeResize="0"/>
          <p:nvPr/>
        </p:nvPicPr>
        <p:blipFill>
          <a:blip r:embed="rId3">
            <a:alphaModFix/>
          </a:blip>
          <a:stretch>
            <a:fillRect/>
          </a:stretch>
        </p:blipFill>
        <p:spPr>
          <a:xfrm>
            <a:off x="4729200" y="1228675"/>
            <a:ext cx="4295193" cy="30236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space</a:t>
            </a:r>
            <a:endParaRPr/>
          </a:p>
        </p:txBody>
      </p:sp>
      <p:sp>
        <p:nvSpPr>
          <p:cNvPr id="211" name="Google Shape;211;p35"/>
          <p:cNvSpPr txBox="1"/>
          <p:nvPr>
            <p:ph idx="1" type="body"/>
          </p:nvPr>
        </p:nvSpPr>
        <p:spPr>
          <a:xfrm>
            <a:off x="311700" y="1228675"/>
            <a:ext cx="4110300" cy="33402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Actual space is a three-dimensional volume that can be emptied or filled with objects. It has width, height, and depth. Space that appears three-dimensional in a painting is an illusion that creates a feeling of actual depth. Various techniques can be used to show such visual depth of space.</a:t>
            </a:r>
            <a:endParaRPr/>
          </a:p>
          <a:p>
            <a:pPr indent="0" lvl="0" marL="0" rtl="0" algn="l">
              <a:spcBef>
                <a:spcPts val="1200"/>
              </a:spcBef>
              <a:spcAft>
                <a:spcPts val="1200"/>
              </a:spcAft>
              <a:buNone/>
            </a:pPr>
            <a:r>
              <a:rPr lang="en"/>
              <a:t>https://www.youtube.com/watch?v=U11B_0FCn6o</a:t>
            </a:r>
            <a:endParaRPr/>
          </a:p>
        </p:txBody>
      </p:sp>
      <p:pic>
        <p:nvPicPr>
          <p:cNvPr id="212" name="Google Shape;212;p35"/>
          <p:cNvPicPr preferRelativeResize="0"/>
          <p:nvPr/>
        </p:nvPicPr>
        <p:blipFill>
          <a:blip r:embed="rId3">
            <a:alphaModFix/>
          </a:blip>
          <a:stretch>
            <a:fillRect/>
          </a:stretch>
        </p:blipFill>
        <p:spPr>
          <a:xfrm>
            <a:off x="4807200" y="101337"/>
            <a:ext cx="4025099" cy="4940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Artist spotlight: Brian jungen</a:t>
            </a:r>
            <a:endParaRPr/>
          </a:p>
        </p:txBody>
      </p:sp>
      <p:sp>
        <p:nvSpPr>
          <p:cNvPr id="218" name="Google Shape;218;p36"/>
          <p:cNvSpPr txBox="1"/>
          <p:nvPr>
            <p:ph idx="1" type="body"/>
          </p:nvPr>
        </p:nvSpPr>
        <p:spPr>
          <a:xfrm>
            <a:off x="311700" y="1228675"/>
            <a:ext cx="44103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Indigenous Haida artist</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Uses everyday objects to create </a:t>
            </a:r>
            <a:r>
              <a:rPr lang="en"/>
              <a:t>significance</a:t>
            </a:r>
            <a:r>
              <a:rPr lang="en"/>
              <a:t> as he explores Indigenous ideas.</a:t>
            </a:r>
            <a:endParaRPr/>
          </a:p>
        </p:txBody>
      </p:sp>
      <p:pic>
        <p:nvPicPr>
          <p:cNvPr id="219" name="Google Shape;219;p36"/>
          <p:cNvPicPr preferRelativeResize="0"/>
          <p:nvPr/>
        </p:nvPicPr>
        <p:blipFill>
          <a:blip r:embed="rId3">
            <a:alphaModFix/>
          </a:blip>
          <a:stretch>
            <a:fillRect/>
          </a:stretch>
        </p:blipFill>
        <p:spPr>
          <a:xfrm>
            <a:off x="4872375" y="1571575"/>
            <a:ext cx="4271624" cy="28422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One point perspective </a:t>
            </a:r>
            <a:endParaRPr/>
          </a:p>
        </p:txBody>
      </p:sp>
      <p:sp>
        <p:nvSpPr>
          <p:cNvPr id="225" name="Google Shape;225;p37"/>
          <p:cNvSpPr txBox="1"/>
          <p:nvPr>
            <p:ph idx="1" type="body"/>
          </p:nvPr>
        </p:nvSpPr>
        <p:spPr>
          <a:xfrm>
            <a:off x="311700" y="1228675"/>
            <a:ext cx="4260300" cy="376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Two parallel lines going towards vanishing points will look like they meet at the vanishing point; the vanishing point is always on the </a:t>
            </a:r>
            <a:r>
              <a:rPr lang="en"/>
              <a:t>horizon line.</a:t>
            </a:r>
            <a:endParaRPr/>
          </a:p>
        </p:txBody>
      </p:sp>
      <p:sp>
        <p:nvSpPr>
          <p:cNvPr id="226" name="Google Shape;226;p37"/>
          <p:cNvSpPr txBox="1"/>
          <p:nvPr/>
        </p:nvSpPr>
        <p:spPr>
          <a:xfrm>
            <a:off x="1948725" y="3887875"/>
            <a:ext cx="2773200" cy="11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https://www.youtube.com/watch?v=qOojGBEsWQw</a:t>
            </a:r>
            <a:r>
              <a:rPr lang="en">
                <a:latin typeface="Source Code Pro"/>
                <a:ea typeface="Source Code Pro"/>
                <a:cs typeface="Source Code Pro"/>
                <a:sym typeface="Source Code Pro"/>
              </a:rPr>
              <a:t> a video tutorial on one point perspective ( a room)</a:t>
            </a:r>
            <a:endParaRPr>
              <a:latin typeface="Source Code Pro"/>
              <a:ea typeface="Source Code Pro"/>
              <a:cs typeface="Source Code Pro"/>
              <a:sym typeface="Source Code Pro"/>
            </a:endParaRPr>
          </a:p>
        </p:txBody>
      </p:sp>
      <p:pic>
        <p:nvPicPr>
          <p:cNvPr id="227" name="Google Shape;227;p37"/>
          <p:cNvPicPr preferRelativeResize="0"/>
          <p:nvPr/>
        </p:nvPicPr>
        <p:blipFill>
          <a:blip r:embed="rId4">
            <a:alphaModFix/>
          </a:blip>
          <a:stretch>
            <a:fillRect/>
          </a:stretch>
        </p:blipFill>
        <p:spPr>
          <a:xfrm>
            <a:off x="5029064" y="146425"/>
            <a:ext cx="3803235" cy="48506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Image development strategies - zentangle</a:t>
            </a:r>
            <a:endParaRPr/>
          </a:p>
        </p:txBody>
      </p:sp>
      <p:sp>
        <p:nvSpPr>
          <p:cNvPr id="233" name="Google Shape;233;p38"/>
          <p:cNvSpPr txBox="1"/>
          <p:nvPr>
            <p:ph idx="1" type="body"/>
          </p:nvPr>
        </p:nvSpPr>
        <p:spPr>
          <a:xfrm>
            <a:off x="311700" y="1228675"/>
            <a:ext cx="3836400" cy="3839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Get students to watch a youtube video on zentangles. Draw 3 circles with a protractor and create patterns. Key parts to this is: symmetry, different weights of line, spaces split into smaller spaces, and black spaces.</a:t>
            </a:r>
            <a:endParaRPr/>
          </a:p>
          <a:p>
            <a:pPr indent="0" lvl="0" marL="0" rtl="0" algn="l">
              <a:spcBef>
                <a:spcPts val="1200"/>
              </a:spcBef>
              <a:spcAft>
                <a:spcPts val="1200"/>
              </a:spcAft>
              <a:buNone/>
            </a:pPr>
            <a:r>
              <a:rPr lang="en"/>
              <a:t>Materials: 2 sizes of black felts, protractor, pencil, paper (pencil crayons if you want colour)</a:t>
            </a:r>
            <a:endParaRPr/>
          </a:p>
        </p:txBody>
      </p:sp>
      <p:pic>
        <p:nvPicPr>
          <p:cNvPr id="234" name="Google Shape;234;p38"/>
          <p:cNvPicPr preferRelativeResize="0"/>
          <p:nvPr/>
        </p:nvPicPr>
        <p:blipFill>
          <a:blip r:embed="rId3">
            <a:alphaModFix/>
          </a:blip>
          <a:stretch>
            <a:fillRect/>
          </a:stretch>
        </p:blipFill>
        <p:spPr>
          <a:xfrm>
            <a:off x="5779425" y="913500"/>
            <a:ext cx="2819677" cy="4154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simplification</a:t>
            </a:r>
            <a:endParaRPr/>
          </a:p>
        </p:txBody>
      </p:sp>
      <p:sp>
        <p:nvSpPr>
          <p:cNvPr id="240" name="Google Shape;240;p39"/>
          <p:cNvSpPr txBox="1"/>
          <p:nvPr>
            <p:ph idx="1" type="body"/>
          </p:nvPr>
        </p:nvSpPr>
        <p:spPr>
          <a:xfrm>
            <a:off x="311700" y="1228675"/>
            <a:ext cx="4413600" cy="33402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Think of an animal you want to draw, on a half piece of paper, draw it from your imagination.</a:t>
            </a:r>
            <a:endParaRPr/>
          </a:p>
          <a:p>
            <a:pPr indent="0" lvl="0" marL="0" rtl="0" algn="l">
              <a:spcBef>
                <a:spcPts val="1200"/>
              </a:spcBef>
              <a:spcAft>
                <a:spcPts val="0"/>
              </a:spcAft>
              <a:buNone/>
            </a:pPr>
            <a:r>
              <a:rPr lang="en"/>
              <a:t>Google “fair use” and find a photograph of an animal, print this in black and white</a:t>
            </a:r>
            <a:endParaRPr/>
          </a:p>
          <a:p>
            <a:pPr indent="0" lvl="0" marL="0" rtl="0" algn="l">
              <a:spcBef>
                <a:spcPts val="1200"/>
              </a:spcBef>
              <a:spcAft>
                <a:spcPts val="0"/>
              </a:spcAft>
              <a:buNone/>
            </a:pPr>
            <a:r>
              <a:rPr lang="en"/>
              <a:t>Use crayola felt pens to search out and draw geometric shapes as you see them.</a:t>
            </a:r>
            <a:endParaRPr/>
          </a:p>
          <a:p>
            <a:pPr indent="0" lvl="0" marL="0" rtl="0" algn="l">
              <a:spcBef>
                <a:spcPts val="1200"/>
              </a:spcBef>
              <a:spcAft>
                <a:spcPts val="0"/>
              </a:spcAft>
              <a:buNone/>
            </a:pPr>
            <a:r>
              <a:rPr lang="en"/>
              <a:t>Now looking at your picture with shapes, draw this animal o the other side of your paper starting with drawing shapes first</a:t>
            </a:r>
            <a:endParaRPr/>
          </a:p>
          <a:p>
            <a:pPr indent="0" lvl="0" marL="0" rtl="0" algn="l">
              <a:spcBef>
                <a:spcPts val="1200"/>
              </a:spcBef>
              <a:spcAft>
                <a:spcPts val="1200"/>
              </a:spcAft>
              <a:buNone/>
            </a:pPr>
            <a:r>
              <a:rPr lang="en"/>
              <a:t>Leave the shapes visible on your final drawing so we can see how </a:t>
            </a:r>
            <a:r>
              <a:rPr lang="en"/>
              <a:t>simplification</a:t>
            </a:r>
            <a:r>
              <a:rPr lang="en"/>
              <a:t> helped.</a:t>
            </a:r>
            <a:endParaRPr/>
          </a:p>
        </p:txBody>
      </p:sp>
      <p:pic>
        <p:nvPicPr>
          <p:cNvPr descr="Drawing 101 - Simplify for Success" id="241" name="Google Shape;241;p39"/>
          <p:cNvPicPr preferRelativeResize="0"/>
          <p:nvPr/>
        </p:nvPicPr>
        <p:blipFill>
          <a:blip r:embed="rId3">
            <a:alphaModFix/>
          </a:blip>
          <a:stretch>
            <a:fillRect/>
          </a:stretch>
        </p:blipFill>
        <p:spPr>
          <a:xfrm>
            <a:off x="5266375" y="1093850"/>
            <a:ext cx="3208325" cy="2531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substitution</a:t>
            </a:r>
            <a:endParaRPr/>
          </a:p>
        </p:txBody>
      </p:sp>
      <p:sp>
        <p:nvSpPr>
          <p:cNvPr id="247" name="Google Shape;247;p40"/>
          <p:cNvSpPr txBox="1"/>
          <p:nvPr>
            <p:ph idx="1" type="body"/>
          </p:nvPr>
        </p:nvSpPr>
        <p:spPr>
          <a:xfrm>
            <a:off x="311700" y="1228675"/>
            <a:ext cx="5171100" cy="3340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Look at 2 images,and think about attributes of one and then the other. These could be personality, visual, experience, colour, shape</a:t>
            </a:r>
            <a:endParaRPr/>
          </a:p>
          <a:p>
            <a:pPr indent="0" lvl="0" marL="0" rtl="0" algn="l">
              <a:spcBef>
                <a:spcPts val="1200"/>
              </a:spcBef>
              <a:spcAft>
                <a:spcPts val="0"/>
              </a:spcAft>
              <a:buNone/>
            </a:pPr>
            <a:r>
              <a:rPr lang="en"/>
              <a:t>Print images, and use sharpie felt, pen, scissors and add something on the butterfly from the woman and something on the woman from the butterfly.</a:t>
            </a:r>
            <a:endParaRPr/>
          </a:p>
          <a:p>
            <a:pPr indent="0" lvl="0" marL="0" rtl="0" algn="l">
              <a:spcBef>
                <a:spcPts val="1200"/>
              </a:spcBef>
              <a:spcAft>
                <a:spcPts val="1200"/>
              </a:spcAft>
              <a:buNone/>
            </a:pPr>
            <a:r>
              <a:rPr lang="en"/>
              <a:t>Write two sentences about the idea.</a:t>
            </a:r>
            <a:endParaRPr/>
          </a:p>
        </p:txBody>
      </p:sp>
      <p:pic>
        <p:nvPicPr>
          <p:cNvPr id="248" name="Google Shape;248;p40"/>
          <p:cNvPicPr preferRelativeResize="0"/>
          <p:nvPr/>
        </p:nvPicPr>
        <p:blipFill>
          <a:blip r:embed="rId3">
            <a:alphaModFix/>
          </a:blip>
          <a:stretch>
            <a:fillRect/>
          </a:stretch>
        </p:blipFill>
        <p:spPr>
          <a:xfrm>
            <a:off x="5621325" y="1821150"/>
            <a:ext cx="3091726" cy="1917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reversal</a:t>
            </a:r>
            <a:endParaRPr/>
          </a:p>
        </p:txBody>
      </p:sp>
      <p:sp>
        <p:nvSpPr>
          <p:cNvPr id="254" name="Google Shape;254;p41"/>
          <p:cNvSpPr txBox="1"/>
          <p:nvPr>
            <p:ph idx="1" type="body"/>
          </p:nvPr>
        </p:nvSpPr>
        <p:spPr>
          <a:xfrm>
            <a:off x="311700" y="1093850"/>
            <a:ext cx="3998700" cy="39198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1200"/>
              </a:spcAft>
              <a:buNone/>
            </a:pPr>
            <a:r>
              <a:rPr lang="en"/>
              <a:t>Cut a sheet of </a:t>
            </a:r>
            <a:r>
              <a:rPr lang="en"/>
              <a:t>heavier</a:t>
            </a:r>
            <a:r>
              <a:rPr lang="en"/>
              <a:t> paper in half. Fold that piece in half. Open it up and on one side, draw a simple pattern or picture in black oil pastel. Re-fold. Press firmly on the back of the paper with a back of a spoon until you have transferred the image to the other side. Use the black pastel to firm up drawing. Now choose </a:t>
            </a:r>
            <a:r>
              <a:rPr lang="en"/>
              <a:t>different</a:t>
            </a:r>
            <a:r>
              <a:rPr lang="en"/>
              <a:t> colour combinations for each side (warm on one side, cool on the other, or complementary colors on each side)</a:t>
            </a:r>
            <a:endParaRPr/>
          </a:p>
        </p:txBody>
      </p:sp>
      <p:pic>
        <p:nvPicPr>
          <p:cNvPr id="255" name="Google Shape;255;p41"/>
          <p:cNvPicPr preferRelativeResize="0"/>
          <p:nvPr/>
        </p:nvPicPr>
        <p:blipFill>
          <a:blip r:embed="rId3">
            <a:alphaModFix/>
          </a:blip>
          <a:stretch>
            <a:fillRect/>
          </a:stretch>
        </p:blipFill>
        <p:spPr>
          <a:xfrm>
            <a:off x="4859575" y="38700"/>
            <a:ext cx="3021950" cy="5066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Child development</a:t>
            </a:r>
            <a:endParaRPr/>
          </a:p>
        </p:txBody>
      </p:sp>
      <p:sp>
        <p:nvSpPr>
          <p:cNvPr id="69" name="Google Shape;69;p15"/>
          <p:cNvSpPr txBox="1"/>
          <p:nvPr>
            <p:ph idx="1" type="body"/>
          </p:nvPr>
        </p:nvSpPr>
        <p:spPr>
          <a:xfrm>
            <a:off x="160425" y="969975"/>
            <a:ext cx="8195400" cy="4075800"/>
          </a:xfrm>
          <a:prstGeom prst="rect">
            <a:avLst/>
          </a:prstGeom>
        </p:spPr>
        <p:txBody>
          <a:bodyPr anchorCtr="0" anchor="t" bIns="91425" lIns="91425" spcFirstLastPara="1" rIns="91425" wrap="square" tIns="91425">
            <a:normAutofit fontScale="55000" lnSpcReduction="10000"/>
          </a:bodyPr>
          <a:lstStyle/>
          <a:p>
            <a:pPr indent="0" lvl="0" marL="0" rtl="0" algn="l">
              <a:lnSpc>
                <a:spcPct val="199999"/>
              </a:lnSpc>
              <a:spcBef>
                <a:spcPts val="0"/>
              </a:spcBef>
              <a:spcAft>
                <a:spcPts val="0"/>
              </a:spcAft>
              <a:buNone/>
            </a:pPr>
            <a:r>
              <a:rPr b="1" lang="en" sz="1100">
                <a:solidFill>
                  <a:srgbClr val="000000"/>
                </a:solidFill>
                <a:latin typeface="Arial"/>
                <a:ea typeface="Arial"/>
                <a:cs typeface="Arial"/>
                <a:sym typeface="Arial"/>
              </a:rPr>
              <a:t>Stages of Children’s Art Development: Check your Misconceptions</a:t>
            </a:r>
            <a:endParaRPr b="1" sz="11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Complete this handout as a group and go over together with your instructor:</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1.</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At what age do children begin to draw their first symbolic art work (the</a:t>
            </a:r>
            <a:endParaRPr sz="1200">
              <a:solidFill>
                <a:srgbClr val="000000"/>
              </a:solidFill>
              <a:latin typeface="Arial"/>
              <a:ea typeface="Arial"/>
              <a:cs typeface="Arial"/>
              <a:sym typeface="Arial"/>
            </a:endParaRPr>
          </a:p>
          <a:p>
            <a:pPr indent="228600" lvl="0" marL="22860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228600" lvl="0" marL="228600" rtl="0" algn="l">
              <a:spcBef>
                <a:spcPts val="0"/>
              </a:spcBef>
              <a:spcAft>
                <a:spcPts val="0"/>
              </a:spcAft>
              <a:buNone/>
            </a:pPr>
            <a:r>
              <a:rPr lang="en" sz="1200">
                <a:solidFill>
                  <a:srgbClr val="000000"/>
                </a:solidFill>
                <a:latin typeface="Arial"/>
                <a:ea typeface="Arial"/>
                <a:cs typeface="Arial"/>
                <a:sym typeface="Arial"/>
              </a:rPr>
              <a:t>'Ghostly’ person)?  4 years</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2.</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Are all Kindergarten children past the scribbling stage of art? no</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3.</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At what age does the average child first create full story-drawings? </a:t>
            </a:r>
            <a:r>
              <a:rPr i="1" lang="en" sz="1100">
                <a:solidFill>
                  <a:srgbClr val="000000"/>
                </a:solidFill>
                <a:latin typeface="Arial"/>
                <a:ea typeface="Arial"/>
                <a:cs typeface="Arial"/>
                <a:sym typeface="Arial"/>
              </a:rPr>
              <a:t>Around 6-7 – this coincides with the strong narrative push that we capitalize on to teach children to read.</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4.</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Is art work an accurate indicator of intelligence in children? no</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5.</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Is it good educational practice to have children colour adult drawings?-</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r>
              <a:rPr i="1" lang="en" sz="1100">
                <a:solidFill>
                  <a:srgbClr val="000000"/>
                </a:solidFill>
                <a:latin typeface="Arial"/>
                <a:ea typeface="Arial"/>
                <a:cs typeface="Arial"/>
                <a:sym typeface="Arial"/>
              </a:rPr>
              <a:t>Educational research has revealed several problems with colouring adult       drawings: first primarily visual learners who enjoy a beautiful surface will enjoy this activity while others will not. Secondly, it has been shown that children often do not even know what some of the adult images are so there is not a lot of thinking going on as opposed to the children’s own drawings influenced by experience, observation and discussion</a:t>
            </a:r>
            <a:endParaRPr sz="1200">
              <a:solidFill>
                <a:srgbClr val="000000"/>
              </a:solidFill>
              <a:latin typeface="Arial"/>
              <a:ea typeface="Arial"/>
              <a:cs typeface="Arial"/>
              <a:sym typeface="Arial"/>
            </a:endParaRPr>
          </a:p>
          <a:p>
            <a:pPr indent="228600" lvl="0" marL="45720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6.</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How does drawing style relate to learning style?-----------------------------</a:t>
            </a:r>
            <a:endParaRPr sz="1200">
              <a:solidFill>
                <a:srgbClr val="000000"/>
              </a:solidFill>
              <a:latin typeface="Arial"/>
              <a:ea typeface="Arial"/>
              <a:cs typeface="Arial"/>
              <a:sym typeface="Arial"/>
            </a:endParaRPr>
          </a:p>
          <a:p>
            <a:pPr indent="0" lvl="0" marL="685800" rtl="0" algn="l">
              <a:spcBef>
                <a:spcPts val="0"/>
              </a:spcBef>
              <a:spcAft>
                <a:spcPts val="0"/>
              </a:spcAft>
              <a:buNone/>
            </a:pPr>
            <a:r>
              <a:rPr i="1" lang="en" sz="1100">
                <a:solidFill>
                  <a:srgbClr val="000000"/>
                </a:solidFill>
                <a:latin typeface="Arial"/>
                <a:ea typeface="Arial"/>
                <a:cs typeface="Arial"/>
                <a:sym typeface="Arial"/>
              </a:rPr>
              <a:t>different learners will take to different materials – e.g. visual learners may hate finger painting as they think it is ‘yucky’ where tactual learners will glory in the sensuality of the experience. It will also affect speed of working as Kinesthetic learners will often work very quickly while tactual learners must get a feeling before they can even start.</a:t>
            </a: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457200" lvl="0" marL="1143000" rtl="0" algn="l">
              <a:spcBef>
                <a:spcPts val="0"/>
              </a:spcBef>
              <a:spcAft>
                <a:spcPts val="0"/>
              </a:spcAft>
              <a:buNone/>
            </a:pPr>
            <a:r>
              <a:rPr lang="en" sz="1200">
                <a:solidFill>
                  <a:srgbClr val="000000"/>
                </a:solidFill>
                <a:latin typeface="Arial"/>
                <a:ea typeface="Arial"/>
                <a:cs typeface="Arial"/>
                <a:sym typeface="Arial"/>
              </a:rPr>
              <a:t>7.</a:t>
            </a:r>
            <a:r>
              <a:rPr lang="en" sz="700">
                <a:solidFill>
                  <a:srgbClr val="000000"/>
                </a:solidFill>
                <a:latin typeface="Times New Roman"/>
                <a:ea typeface="Times New Roman"/>
                <a:cs typeface="Times New Roman"/>
                <a:sym typeface="Times New Roman"/>
              </a:rPr>
              <a:t>         	</a:t>
            </a:r>
            <a:r>
              <a:rPr lang="en" sz="1200">
                <a:solidFill>
                  <a:srgbClr val="000000"/>
                </a:solidFill>
                <a:latin typeface="Arial"/>
                <a:ea typeface="Arial"/>
                <a:cs typeface="Arial"/>
                <a:sym typeface="Arial"/>
              </a:rPr>
              <a:t>What developmental drawing age are most North American Adults?</a:t>
            </a:r>
            <a:endParaRPr sz="1200">
              <a:solidFill>
                <a:srgbClr val="000000"/>
              </a:solidFill>
              <a:latin typeface="Arial"/>
              <a:ea typeface="Arial"/>
              <a:cs typeface="Arial"/>
              <a:sym typeface="Arial"/>
            </a:endParaRPr>
          </a:p>
          <a:p>
            <a:pPr indent="0" lvl="0" marL="0" rtl="0" algn="l">
              <a:spcBef>
                <a:spcPts val="0"/>
              </a:spcBef>
              <a:spcAft>
                <a:spcPts val="0"/>
              </a:spcAft>
              <a:buNone/>
            </a:pP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spcBef>
                <a:spcPts val="0"/>
              </a:spcBef>
              <a:spcAft>
                <a:spcPts val="0"/>
              </a:spcAft>
              <a:buNone/>
            </a:pPr>
            <a:r>
              <a:rPr i="1" lang="en" sz="1100">
                <a:solidFill>
                  <a:srgbClr val="000000"/>
                </a:solidFill>
                <a:latin typeface="Arial"/>
                <a:ea typeface="Arial"/>
                <a:cs typeface="Arial"/>
                <a:sym typeface="Arial"/>
              </a:rPr>
              <a:t>According to Betty Edwards in Drawing on the Right Side of the Brain, the average N.A. adult is at about a grade 4 level in art. The reason she states is lack of focus and interest in art on the part of our educational system</a:t>
            </a:r>
            <a:endParaRPr i="1" sz="11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Scribbling Stage Ages 2-4 </a:t>
            </a:r>
            <a:endParaRPr b="1" sz="12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Pre-schematic Stage  Ages 4-6</a:t>
            </a:r>
            <a:endParaRPr sz="12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Schematic Stage Ages: 6-9</a:t>
            </a:r>
            <a:endParaRPr b="1" sz="12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Gang Age:  Ages 8-12                      </a:t>
            </a:r>
            <a:endParaRPr b="1" sz="12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Dawning Realism: Ages 12-14</a:t>
            </a:r>
            <a:endParaRPr b="1" sz="12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 </a:t>
            </a:r>
            <a:endParaRPr b="1" sz="1200">
              <a:solidFill>
                <a:srgbClr val="000000"/>
              </a:solidFill>
              <a:latin typeface="Arial"/>
              <a:ea typeface="Arial"/>
              <a:cs typeface="Arial"/>
              <a:sym typeface="Arial"/>
            </a:endParaRPr>
          </a:p>
          <a:p>
            <a:pPr indent="0" lvl="0" marL="0" rtl="0" algn="l">
              <a:spcBef>
                <a:spcPts val="0"/>
              </a:spcBef>
              <a:spcAft>
                <a:spcPts val="0"/>
              </a:spcAft>
              <a:buNone/>
            </a:pPr>
            <a:r>
              <a:rPr b="1" lang="en" sz="1200">
                <a:solidFill>
                  <a:srgbClr val="000000"/>
                </a:solidFill>
                <a:latin typeface="Arial"/>
                <a:ea typeface="Arial"/>
                <a:cs typeface="Arial"/>
                <a:sym typeface="Arial"/>
              </a:rPr>
              <a:t>  </a:t>
            </a:r>
            <a:endParaRPr b="1" sz="1200">
              <a:solidFill>
                <a:srgbClr val="000000"/>
              </a:solidFill>
              <a:latin typeface="Arial"/>
              <a:ea typeface="Arial"/>
              <a:cs typeface="Arial"/>
              <a:sym typeface="Arial"/>
            </a:endParaRPr>
          </a:p>
          <a:p>
            <a:pPr indent="-457200" lvl="0" marL="914400" rtl="0" algn="l">
              <a:spcBef>
                <a:spcPts val="0"/>
              </a:spcBef>
              <a:spcAft>
                <a:spcPts val="0"/>
              </a:spcAft>
              <a:buNone/>
            </a:pPr>
            <a:r>
              <a:rPr lang="en" sz="1200">
                <a:solidFill>
                  <a:srgbClr val="000000"/>
                </a:solidFill>
                <a:latin typeface="Arial"/>
                <a:ea typeface="Arial"/>
                <a:cs typeface="Arial"/>
                <a:sym typeface="Arial"/>
              </a:rPr>
              <a:t>8      	What are the advantages of exploring Stage theories? What are the disadvantages? </a:t>
            </a:r>
            <a:r>
              <a:rPr i="1" lang="en" sz="1100">
                <a:solidFill>
                  <a:srgbClr val="000000"/>
                </a:solidFill>
                <a:latin typeface="Arial"/>
                <a:ea typeface="Arial"/>
                <a:cs typeface="Arial"/>
                <a:sym typeface="Arial"/>
              </a:rPr>
              <a:t>Advantages: help make sure teacher expectations are not unfair or unrealistic.</a:t>
            </a:r>
            <a:endParaRPr i="1" sz="1100">
              <a:solidFill>
                <a:srgbClr val="000000"/>
              </a:solidFill>
              <a:latin typeface="Arial"/>
              <a:ea typeface="Arial"/>
              <a:cs typeface="Arial"/>
              <a:sym typeface="Arial"/>
            </a:endParaRPr>
          </a:p>
          <a:p>
            <a:pPr indent="0" lvl="0" marL="0" rtl="0" algn="l">
              <a:spcBef>
                <a:spcPts val="0"/>
              </a:spcBef>
              <a:spcAft>
                <a:spcPts val="0"/>
              </a:spcAft>
              <a:buNone/>
            </a:pPr>
            <a:r>
              <a:rPr i="1" lang="en" sz="1200">
                <a:solidFill>
                  <a:srgbClr val="000000"/>
                </a:solidFill>
                <a:latin typeface="Arial"/>
                <a:ea typeface="Arial"/>
                <a:cs typeface="Arial"/>
                <a:sym typeface="Arial"/>
              </a:rPr>
              <a:t>Disadvantages: each child needs to be seen where they are at right now regardless of the stage. Some teachers may use stages as a way of discriminating against slower developers or ignoring quicker developers</a:t>
            </a:r>
            <a:r>
              <a:rPr i="1" lang="en" sz="1100">
                <a:solidFill>
                  <a:srgbClr val="000000"/>
                </a:solidFill>
                <a:latin typeface="Arial"/>
                <a:ea typeface="Arial"/>
                <a:cs typeface="Arial"/>
                <a:sym typeface="Arial"/>
              </a:rPr>
              <a:t>.</a:t>
            </a:r>
            <a:endParaRPr/>
          </a:p>
        </p:txBody>
      </p:sp>
      <p:sp>
        <p:nvSpPr>
          <p:cNvPr id="70" name="Google Shape;70;p15"/>
          <p:cNvSpPr txBox="1"/>
          <p:nvPr/>
        </p:nvSpPr>
        <p:spPr>
          <a:xfrm>
            <a:off x="4572000" y="1139050"/>
            <a:ext cx="4591800" cy="390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Rubbing collages</a:t>
            </a:r>
            <a:endParaRPr/>
          </a:p>
        </p:txBody>
      </p:sp>
      <p:sp>
        <p:nvSpPr>
          <p:cNvPr id="261" name="Google Shape;261;p4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Fold a piece of photocopy paper in half, cut off the top half for doing the rubbings. Fold the bottom park in half</a:t>
            </a:r>
            <a:endParaRPr/>
          </a:p>
          <a:p>
            <a:pPr indent="0" lvl="0" marL="0" rtl="0" algn="l">
              <a:spcBef>
                <a:spcPts val="1200"/>
              </a:spcBef>
              <a:spcAft>
                <a:spcPts val="0"/>
              </a:spcAft>
              <a:buNone/>
            </a:pPr>
            <a:r>
              <a:rPr lang="en"/>
              <a:t>Use your finger to find textures that you can feel (real </a:t>
            </a:r>
            <a:r>
              <a:rPr lang="en"/>
              <a:t>textures</a:t>
            </a:r>
            <a:r>
              <a:rPr lang="en"/>
              <a:t>) Put your paper over the top and use a crayon to rub over the top to make a picture of the texture. (implied </a:t>
            </a:r>
            <a:r>
              <a:rPr lang="en"/>
              <a:t>texture) Make each section of rubbings big enough that you can cut out some of the textures.</a:t>
            </a:r>
            <a:endParaRPr/>
          </a:p>
          <a:p>
            <a:pPr indent="0" lvl="0" marL="0" rtl="0" algn="l">
              <a:spcBef>
                <a:spcPts val="1200"/>
              </a:spcBef>
              <a:spcAft>
                <a:spcPts val="0"/>
              </a:spcAft>
              <a:buNone/>
            </a:pPr>
            <a:r>
              <a:rPr lang="en"/>
              <a:t>Cut out textures to make a similar picture or pattern, or an abstract if you prepare. Glue it into the half of the remaining paper.</a:t>
            </a:r>
            <a:endParaRPr/>
          </a:p>
          <a:p>
            <a:pPr indent="0" lvl="0" marL="0" rtl="0" algn="l">
              <a:spcBef>
                <a:spcPts val="1200"/>
              </a:spcBef>
              <a:spcAft>
                <a:spcPts val="0"/>
              </a:spcAft>
              <a:buNone/>
            </a:pPr>
            <a:r>
              <a:rPr lang="en"/>
              <a:t>Now use pencil and very lightly draw in the shapes you see on the remaining paper. Use the pencil to draw in the textures. Don’t be afraid to go very dark where they are dark.</a:t>
            </a:r>
            <a:endParaRPr/>
          </a:p>
          <a:p>
            <a:pPr indent="0" lvl="0" marL="0" rtl="0" algn="l">
              <a:spcBef>
                <a:spcPts val="120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Principles of design</a:t>
            </a:r>
            <a:endParaRPr/>
          </a:p>
        </p:txBody>
      </p:sp>
      <p:pic>
        <p:nvPicPr>
          <p:cNvPr descr="principles_design.jpg" id="267" name="Google Shape;267;p43"/>
          <p:cNvPicPr preferRelativeResize="0"/>
          <p:nvPr/>
        </p:nvPicPr>
        <p:blipFill>
          <a:blip r:embed="rId3">
            <a:alphaModFix/>
          </a:blip>
          <a:stretch>
            <a:fillRect/>
          </a:stretch>
        </p:blipFill>
        <p:spPr>
          <a:xfrm>
            <a:off x="3273250" y="46775"/>
            <a:ext cx="4379700" cy="5049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4"/>
          <p:cNvSpPr txBox="1"/>
          <p:nvPr>
            <p:ph type="title"/>
          </p:nvPr>
        </p:nvSpPr>
        <p:spPr>
          <a:xfrm>
            <a:off x="311700" y="292850"/>
            <a:ext cx="37101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Discovery movement activity</a:t>
            </a:r>
            <a:endParaRPr/>
          </a:p>
        </p:txBody>
      </p:sp>
      <p:sp>
        <p:nvSpPr>
          <p:cNvPr id="273" name="Google Shape;273;p44"/>
          <p:cNvSpPr txBox="1"/>
          <p:nvPr>
            <p:ph idx="1" type="body"/>
          </p:nvPr>
        </p:nvSpPr>
        <p:spPr>
          <a:xfrm>
            <a:off x="311700" y="1569100"/>
            <a:ext cx="3385500" cy="3390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Give students 6 images. Ask them to draw where the image catches their eye, the part of the art that is moving.</a:t>
            </a:r>
            <a:endParaRPr/>
          </a:p>
          <a:p>
            <a:pPr indent="0" lvl="0" marL="0" rtl="0" algn="l">
              <a:spcBef>
                <a:spcPts val="1200"/>
              </a:spcBef>
              <a:spcAft>
                <a:spcPts val="0"/>
              </a:spcAft>
              <a:buNone/>
            </a:pPr>
            <a:r>
              <a:rPr lang="en"/>
              <a:t>Put artist name underneath.</a:t>
            </a:r>
            <a:endParaRPr/>
          </a:p>
          <a:p>
            <a:pPr indent="0" lvl="0" marL="0" rtl="0" algn="l">
              <a:spcBef>
                <a:spcPts val="1200"/>
              </a:spcBef>
              <a:spcAft>
                <a:spcPts val="1200"/>
              </a:spcAft>
              <a:buNone/>
            </a:pPr>
            <a:r>
              <a:rPr lang="en"/>
              <a:t>Add colour to make the part that catches your eye pop.</a:t>
            </a:r>
            <a:endParaRPr/>
          </a:p>
        </p:txBody>
      </p:sp>
      <p:pic>
        <p:nvPicPr>
          <p:cNvPr id="274" name="Google Shape;274;p44"/>
          <p:cNvPicPr preferRelativeResize="0"/>
          <p:nvPr/>
        </p:nvPicPr>
        <p:blipFill>
          <a:blip r:embed="rId3">
            <a:alphaModFix/>
          </a:blip>
          <a:stretch>
            <a:fillRect/>
          </a:stretch>
        </p:blipFill>
        <p:spPr>
          <a:xfrm rot="-5400000">
            <a:off x="4482688" y="241775"/>
            <a:ext cx="3984125"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Critical analysis: norval morrisseau</a:t>
            </a:r>
            <a:endParaRPr/>
          </a:p>
        </p:txBody>
      </p:sp>
      <p:sp>
        <p:nvSpPr>
          <p:cNvPr id="280" name="Google Shape;280;p4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Critical analysis: kent monkma</a:t>
            </a:r>
            <a:endParaRPr/>
          </a:p>
        </p:txBody>
      </p:sp>
      <p:sp>
        <p:nvSpPr>
          <p:cNvPr id="286" name="Google Shape;286;p46"/>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British columbia art curriculum</a:t>
            </a:r>
            <a:endParaRPr/>
          </a:p>
        </p:txBody>
      </p:sp>
      <p:pic>
        <p:nvPicPr>
          <p:cNvPr id="292" name="Google Shape;292;p47"/>
          <p:cNvPicPr preferRelativeResize="0"/>
          <p:nvPr/>
        </p:nvPicPr>
        <p:blipFill>
          <a:blip r:embed="rId3">
            <a:alphaModFix/>
          </a:blip>
          <a:stretch>
            <a:fillRect/>
          </a:stretch>
        </p:blipFill>
        <p:spPr>
          <a:xfrm>
            <a:off x="892225" y="990663"/>
            <a:ext cx="6861768" cy="3816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grade 7 unit plan</a:t>
            </a:r>
            <a:endParaRPr/>
          </a:p>
        </p:txBody>
      </p:sp>
      <p:sp>
        <p:nvSpPr>
          <p:cNvPr id="298" name="Google Shape;298;p4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https://docs.google.com/document/d/1ZaywQm4KVFS15RfhDfgKZSgVAWVIFM4p2PAxV830FI4/edit?usp=sharing</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Lesson Plan on Line and Movement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292850"/>
            <a:ext cx="4341600" cy="4432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shape</a:t>
            </a:r>
            <a:endParaRPr/>
          </a:p>
          <a:p>
            <a:pPr indent="0" lvl="0" marL="0" rtl="0" algn="l">
              <a:lnSpc>
                <a:spcPct val="115000"/>
              </a:lnSpc>
              <a:spcBef>
                <a:spcPts val="0"/>
              </a:spcBef>
              <a:spcAft>
                <a:spcPts val="0"/>
              </a:spcAft>
              <a:buNone/>
            </a:pPr>
            <a:r>
              <a:rPr b="0" lang="en" sz="1800">
                <a:solidFill>
                  <a:schemeClr val="dk2"/>
                </a:solidFill>
                <a:latin typeface="Source Code Pro"/>
                <a:ea typeface="Source Code Pro"/>
                <a:cs typeface="Source Code Pro"/>
                <a:sym typeface="Source Code Pro"/>
              </a:rPr>
              <a:t> </a:t>
            </a:r>
            <a:endParaRPr b="0" sz="1800">
              <a:solidFill>
                <a:schemeClr val="dk2"/>
              </a:solidFill>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t/>
            </a:r>
            <a:endParaRPr b="0" sz="1800">
              <a:solidFill>
                <a:schemeClr val="dk2"/>
              </a:solidFill>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rPr b="0" lang="en" sz="1800">
                <a:solidFill>
                  <a:schemeClr val="dk2"/>
                </a:solidFill>
                <a:latin typeface="Source Code Pro"/>
                <a:ea typeface="Source Code Pro"/>
                <a:cs typeface="Source Code Pro"/>
                <a:sym typeface="Source Code Pro"/>
              </a:rPr>
              <a:t>Organic Shapes</a:t>
            </a:r>
            <a:endParaRPr b="0" sz="1800">
              <a:solidFill>
                <a:schemeClr val="dk2"/>
              </a:solidFill>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rPr b="0" lang="en" sz="1800">
                <a:solidFill>
                  <a:schemeClr val="dk2"/>
                </a:solidFill>
                <a:latin typeface="Source Code Pro"/>
                <a:ea typeface="Source Code Pro"/>
                <a:cs typeface="Source Code Pro"/>
                <a:sym typeface="Source Code Pro"/>
              </a:rPr>
              <a:t>Geometric Shapes</a:t>
            </a:r>
            <a:endParaRPr b="0" sz="1800">
              <a:solidFill>
                <a:schemeClr val="dk2"/>
              </a:solidFill>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t/>
            </a:r>
            <a:endParaRPr b="0" sz="1800">
              <a:solidFill>
                <a:schemeClr val="dk2"/>
              </a:solidFill>
              <a:latin typeface="Source Code Pro"/>
              <a:ea typeface="Source Code Pro"/>
              <a:cs typeface="Source Code Pro"/>
              <a:sym typeface="Source Code Pro"/>
            </a:endParaRPr>
          </a:p>
          <a:p>
            <a:pPr indent="0" lvl="0" marL="0" rtl="0" algn="l">
              <a:spcBef>
                <a:spcPts val="1200"/>
              </a:spcBef>
              <a:spcAft>
                <a:spcPts val="0"/>
              </a:spcAft>
              <a:buNone/>
            </a:pPr>
            <a:r>
              <a:rPr lang="en" u="sng">
                <a:solidFill>
                  <a:schemeClr val="hlink"/>
                </a:solidFill>
                <a:hlinkClick r:id="rId3"/>
              </a:rPr>
              <a:t>https://www.youtube.com/watch?v=bJzGkZwkHt4</a:t>
            </a:r>
            <a:r>
              <a:rPr lang="en"/>
              <a:t> </a:t>
            </a:r>
            <a:endParaRPr/>
          </a:p>
        </p:txBody>
      </p:sp>
      <p:pic>
        <p:nvPicPr>
          <p:cNvPr id="76" name="Google Shape;76;p16"/>
          <p:cNvPicPr preferRelativeResize="0"/>
          <p:nvPr/>
        </p:nvPicPr>
        <p:blipFill>
          <a:blip r:embed="rId4">
            <a:alphaModFix/>
          </a:blip>
          <a:stretch>
            <a:fillRect/>
          </a:stretch>
        </p:blipFill>
        <p:spPr>
          <a:xfrm>
            <a:off x="4891517" y="355501"/>
            <a:ext cx="3742083" cy="4432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Elements of shape: dot experiment</a:t>
            </a:r>
            <a:endParaRPr/>
          </a:p>
        </p:txBody>
      </p:sp>
      <p:sp>
        <p:nvSpPr>
          <p:cNvPr id="82" name="Google Shape;82;p17"/>
          <p:cNvSpPr txBox="1"/>
          <p:nvPr>
            <p:ph idx="1" type="body"/>
          </p:nvPr>
        </p:nvSpPr>
        <p:spPr>
          <a:xfrm>
            <a:off x="311700" y="1228675"/>
            <a:ext cx="4359600" cy="334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The purpose of this activity is to get students to explore the materials, using dots of any size of colour, using different materials.</a:t>
            </a:r>
            <a:endParaRPr/>
          </a:p>
          <a:p>
            <a:pPr indent="0" lvl="0" marL="0" rtl="0" algn="l">
              <a:spcBef>
                <a:spcPts val="1200"/>
              </a:spcBef>
              <a:spcAft>
                <a:spcPts val="1200"/>
              </a:spcAft>
              <a:buNone/>
            </a:pPr>
            <a:r>
              <a:rPr lang="en"/>
              <a:t>Materials used: markers, crayons, water colour, paint, stickers, oil pastels, sharpies, heavy paper, pencil, and a compass.</a:t>
            </a:r>
            <a:endParaRPr/>
          </a:p>
        </p:txBody>
      </p:sp>
      <p:pic>
        <p:nvPicPr>
          <p:cNvPr id="83" name="Google Shape;83;p17"/>
          <p:cNvPicPr preferRelativeResize="0"/>
          <p:nvPr/>
        </p:nvPicPr>
        <p:blipFill>
          <a:blip r:embed="rId3">
            <a:alphaModFix/>
          </a:blip>
          <a:stretch>
            <a:fillRect/>
          </a:stretch>
        </p:blipFill>
        <p:spPr>
          <a:xfrm>
            <a:off x="5184275" y="396775"/>
            <a:ext cx="3584712" cy="44419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 of shape: Foam activity</a:t>
            </a:r>
            <a:endParaRPr/>
          </a:p>
        </p:txBody>
      </p:sp>
      <p:sp>
        <p:nvSpPr>
          <p:cNvPr id="89" name="Google Shape;89;p18"/>
          <p:cNvSpPr txBox="1"/>
          <p:nvPr>
            <p:ph idx="1" type="body"/>
          </p:nvPr>
        </p:nvSpPr>
        <p:spPr>
          <a:xfrm>
            <a:off x="311700" y="1093850"/>
            <a:ext cx="4251300" cy="3811800"/>
          </a:xfrm>
          <a:prstGeom prst="rect">
            <a:avLst/>
          </a:prstGeom>
        </p:spPr>
        <p:txBody>
          <a:bodyPr anchorCtr="0" anchor="t" bIns="91425" lIns="91425" spcFirstLastPara="1" rIns="91425" wrap="square" tIns="91425">
            <a:normAutofit fontScale="55000" lnSpcReduction="10000"/>
          </a:bodyPr>
          <a:lstStyle/>
          <a:p>
            <a:pPr indent="0" lvl="0" marL="0" rtl="0" algn="l">
              <a:spcBef>
                <a:spcPts val="0"/>
              </a:spcBef>
              <a:spcAft>
                <a:spcPts val="0"/>
              </a:spcAft>
              <a:buNone/>
            </a:pPr>
            <a:r>
              <a:rPr lang="en" sz="2391"/>
              <a:t>An activity that shows students how to combine geometric shapes to make complex shapes/pictures. This works by colouring with marker on the stickers, a fair amount, and folding the paper to </a:t>
            </a:r>
            <a:r>
              <a:rPr lang="en" sz="2391"/>
              <a:t>create</a:t>
            </a:r>
            <a:r>
              <a:rPr lang="en" sz="2391"/>
              <a:t> the image on the side. A fun way to learn about shapes and patterns, and how shapes can create more complex art.</a:t>
            </a:r>
            <a:endParaRPr sz="2391"/>
          </a:p>
          <a:p>
            <a:pPr indent="0" lvl="0" marL="0" rtl="0" algn="l">
              <a:spcBef>
                <a:spcPts val="1200"/>
              </a:spcBef>
              <a:spcAft>
                <a:spcPts val="0"/>
              </a:spcAft>
              <a:buNone/>
            </a:pPr>
            <a:r>
              <a:t/>
            </a:r>
            <a:endParaRPr sz="2391"/>
          </a:p>
          <a:p>
            <a:pPr indent="0" lvl="0" marL="0" rtl="0" algn="l">
              <a:spcBef>
                <a:spcPts val="1200"/>
              </a:spcBef>
              <a:spcAft>
                <a:spcPts val="0"/>
              </a:spcAft>
              <a:buNone/>
            </a:pPr>
            <a:r>
              <a:rPr lang="en" sz="2391"/>
              <a:t>Materials: foam stickers, crayola felt pens, ½ piece of water-colour folded in half. </a:t>
            </a:r>
            <a:endParaRPr sz="2391"/>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90" name="Google Shape;90;p18"/>
          <p:cNvPicPr preferRelativeResize="0"/>
          <p:nvPr/>
        </p:nvPicPr>
        <p:blipFill>
          <a:blip r:embed="rId3">
            <a:alphaModFix/>
          </a:blip>
          <a:stretch>
            <a:fillRect/>
          </a:stretch>
        </p:blipFill>
        <p:spPr>
          <a:xfrm rot="-5400000">
            <a:off x="5151750" y="657025"/>
            <a:ext cx="3305950" cy="448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Elements of shapes: shape activity</a:t>
            </a:r>
            <a:endParaRPr/>
          </a:p>
        </p:txBody>
      </p:sp>
      <p:sp>
        <p:nvSpPr>
          <p:cNvPr id="96" name="Google Shape;96;p19"/>
          <p:cNvSpPr txBox="1"/>
          <p:nvPr>
            <p:ph idx="1" type="body"/>
          </p:nvPr>
        </p:nvSpPr>
        <p:spPr>
          <a:xfrm>
            <a:off x="311700" y="1228675"/>
            <a:ext cx="42603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Using the </a:t>
            </a:r>
            <a:r>
              <a:rPr lang="en"/>
              <a:t>element</a:t>
            </a:r>
            <a:r>
              <a:rPr lang="en"/>
              <a:t> of shape, organic and </a:t>
            </a:r>
            <a:r>
              <a:rPr lang="en"/>
              <a:t>geometric</a:t>
            </a:r>
            <a:r>
              <a:rPr lang="en"/>
              <a:t> shapes, experiment a shape inspired art piece. </a:t>
            </a:r>
            <a:endParaRPr/>
          </a:p>
          <a:p>
            <a:pPr indent="0" lvl="0" marL="0" rtl="0" algn="l">
              <a:spcBef>
                <a:spcPts val="1200"/>
              </a:spcBef>
              <a:spcAft>
                <a:spcPts val="1200"/>
              </a:spcAft>
              <a:buNone/>
            </a:pPr>
            <a:r>
              <a:rPr lang="en"/>
              <a:t>Materials: Q-tip, watercolour pencil crayons, paint, oil pastels, crayons, round stickers, pencil, compass, heavy paper.</a:t>
            </a:r>
            <a:endParaRPr/>
          </a:p>
        </p:txBody>
      </p:sp>
      <p:pic>
        <p:nvPicPr>
          <p:cNvPr id="97" name="Google Shape;97;p19"/>
          <p:cNvPicPr preferRelativeResize="0"/>
          <p:nvPr/>
        </p:nvPicPr>
        <p:blipFill>
          <a:blip r:embed="rId3">
            <a:alphaModFix/>
          </a:blip>
          <a:stretch>
            <a:fillRect/>
          </a:stretch>
        </p:blipFill>
        <p:spPr>
          <a:xfrm rot="-5400000">
            <a:off x="5122537" y="622525"/>
            <a:ext cx="3451425" cy="455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Element of shape: artists</a:t>
            </a:r>
            <a:endParaRPr/>
          </a:p>
        </p:txBody>
      </p:sp>
      <p:sp>
        <p:nvSpPr>
          <p:cNvPr id="103" name="Google Shape;103;p20"/>
          <p:cNvSpPr txBox="1"/>
          <p:nvPr>
            <p:ph idx="1" type="body"/>
          </p:nvPr>
        </p:nvSpPr>
        <p:spPr>
          <a:xfrm>
            <a:off x="311700" y="991950"/>
            <a:ext cx="3942000" cy="22365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sz="1850">
                <a:solidFill>
                  <a:srgbClr val="000000"/>
                </a:solidFill>
              </a:rPr>
              <a:t>Yayoi Kusama “Naoshima Pumpkin”.</a:t>
            </a:r>
            <a:endParaRPr sz="1850">
              <a:solidFill>
                <a:srgbClr val="000000"/>
              </a:solidFill>
            </a:endParaRPr>
          </a:p>
          <a:p>
            <a:pPr indent="0" lvl="0" marL="0" rtl="0" algn="l">
              <a:spcBef>
                <a:spcPts val="1200"/>
              </a:spcBef>
              <a:spcAft>
                <a:spcPts val="0"/>
              </a:spcAft>
              <a:buNone/>
            </a:pPr>
            <a:r>
              <a:rPr lang="en" sz="1850">
                <a:solidFill>
                  <a:srgbClr val="000000"/>
                </a:solidFill>
              </a:rPr>
              <a:t>Using circles to create a more complex shape. </a:t>
            </a:r>
            <a:endParaRPr sz="1850">
              <a:solidFill>
                <a:srgbClr val="000000"/>
              </a:solidFill>
            </a:endParaRPr>
          </a:p>
          <a:p>
            <a:pPr indent="0" lvl="0" marL="0" rtl="0" algn="l">
              <a:spcBef>
                <a:spcPts val="1200"/>
              </a:spcBef>
              <a:spcAft>
                <a:spcPts val="0"/>
              </a:spcAft>
              <a:buNone/>
            </a:pPr>
            <a:r>
              <a:rPr lang="en" sz="1850">
                <a:solidFill>
                  <a:srgbClr val="000000"/>
                </a:solidFill>
              </a:rPr>
              <a:t>She has continued to work while living in a home for people with emotional challenges. She is very open about her health challenges and yet has continued to be a world famous artist</a:t>
            </a:r>
            <a:endParaRPr sz="1850">
              <a:solidFill>
                <a:srgbClr val="000000"/>
              </a:solidFill>
            </a:endParaRPr>
          </a:p>
          <a:p>
            <a:pPr indent="0" lvl="0" marL="0" rtl="0" algn="l">
              <a:spcBef>
                <a:spcPts val="1200"/>
              </a:spcBef>
              <a:spcAft>
                <a:spcPts val="1200"/>
              </a:spcAft>
              <a:buNone/>
            </a:pPr>
            <a:r>
              <a:t/>
            </a:r>
            <a:endParaRPr/>
          </a:p>
        </p:txBody>
      </p:sp>
      <p:pic>
        <p:nvPicPr>
          <p:cNvPr descr="Pop Art: Yayoi Kusama's Yellow Pumpkin in Naoshima" id="104" name="Google Shape;104;p20"/>
          <p:cNvPicPr preferRelativeResize="0"/>
          <p:nvPr/>
        </p:nvPicPr>
        <p:blipFill>
          <a:blip r:embed="rId3">
            <a:alphaModFix/>
          </a:blip>
          <a:stretch>
            <a:fillRect/>
          </a:stretch>
        </p:blipFill>
        <p:spPr>
          <a:xfrm>
            <a:off x="429025" y="2957875"/>
            <a:ext cx="2428800" cy="1821600"/>
          </a:xfrm>
          <a:prstGeom prst="rect">
            <a:avLst/>
          </a:prstGeom>
          <a:noFill/>
          <a:ln>
            <a:noFill/>
          </a:ln>
        </p:spPr>
      </p:pic>
      <p:pic>
        <p:nvPicPr>
          <p:cNvPr descr="A LOT OF BULL – Roy Henry Vickers Gallery" id="105" name="Google Shape;105;p20"/>
          <p:cNvPicPr preferRelativeResize="0"/>
          <p:nvPr/>
        </p:nvPicPr>
        <p:blipFill>
          <a:blip r:embed="rId4">
            <a:alphaModFix/>
          </a:blip>
          <a:stretch>
            <a:fillRect/>
          </a:stretch>
        </p:blipFill>
        <p:spPr>
          <a:xfrm>
            <a:off x="5753325" y="3109100"/>
            <a:ext cx="3005374" cy="1821600"/>
          </a:xfrm>
          <a:prstGeom prst="rect">
            <a:avLst/>
          </a:prstGeom>
          <a:noFill/>
          <a:ln>
            <a:noFill/>
          </a:ln>
        </p:spPr>
      </p:pic>
      <p:sp>
        <p:nvSpPr>
          <p:cNvPr id="106" name="Google Shape;106;p20"/>
          <p:cNvSpPr txBox="1"/>
          <p:nvPr/>
        </p:nvSpPr>
        <p:spPr>
          <a:xfrm>
            <a:off x="4707450" y="880975"/>
            <a:ext cx="4346400" cy="20769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None/>
            </a:pPr>
            <a:r>
              <a:rPr lang="en" sz="5200">
                <a:latin typeface="Source Code Pro"/>
                <a:ea typeface="Source Code Pro"/>
                <a:cs typeface="Source Code Pro"/>
                <a:sym typeface="Source Code Pro"/>
              </a:rPr>
              <a:t>Roy Henry Vickers “ A Lot of Bull”</a:t>
            </a:r>
            <a:endParaRPr sz="5200">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rPr lang="en" sz="5200">
                <a:latin typeface="Source Code Pro"/>
                <a:ea typeface="Source Code Pro"/>
                <a:cs typeface="Source Code Pro"/>
                <a:sym typeface="Source Code Pro"/>
              </a:rPr>
              <a:t>Using simple shapes and colours to </a:t>
            </a:r>
            <a:r>
              <a:rPr lang="en" sz="5200">
                <a:latin typeface="Source Code Pro"/>
                <a:ea typeface="Source Code Pro"/>
                <a:cs typeface="Source Code Pro"/>
                <a:sym typeface="Source Code Pro"/>
              </a:rPr>
              <a:t>create a powerful piece. </a:t>
            </a:r>
            <a:r>
              <a:rPr lang="en" sz="5200">
                <a:highlight>
                  <a:srgbClr val="FFFFFF"/>
                </a:highlight>
                <a:latin typeface="Source Code Pro"/>
                <a:ea typeface="Source Code Pro"/>
                <a:cs typeface="Source Code Pro"/>
                <a:sym typeface="Source Code Pro"/>
              </a:rPr>
              <a:t>rver. The paintings and works that he has created reflect this mixed heritage as his</a:t>
            </a:r>
            <a:endParaRPr sz="5200">
              <a:highlight>
                <a:srgbClr val="FFFFFF"/>
              </a:highlight>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rPr lang="en" sz="5200">
                <a:highlight>
                  <a:srgbClr val="FFFFFF"/>
                </a:highlight>
                <a:latin typeface="Source Code Pro"/>
                <a:ea typeface="Source Code Pro"/>
                <a:cs typeface="Source Code Pro"/>
                <a:sym typeface="Source Code Pro"/>
              </a:rPr>
              <a:t>work has many elements of the traditional art of the First Nations peoples of the Pacific Northwest, but</a:t>
            </a:r>
            <a:endParaRPr sz="5200">
              <a:highlight>
                <a:srgbClr val="FFFFFF"/>
              </a:highlight>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 sz="5200">
                <a:highlight>
                  <a:srgbClr val="FFFFFF"/>
                </a:highlight>
                <a:latin typeface="Source Code Pro"/>
                <a:ea typeface="Source Code Pro"/>
                <a:cs typeface="Source Code Pro"/>
                <a:sym typeface="Source Code Pro"/>
              </a:rPr>
              <a:t>keeps its own distinctive character.</a:t>
            </a:r>
            <a:endParaRPr sz="5200">
              <a:highlight>
                <a:srgbClr val="FFFFFF"/>
              </a:highlight>
              <a:latin typeface="Source Code Pro"/>
              <a:ea typeface="Source Code Pro"/>
              <a:cs typeface="Source Code Pro"/>
              <a:sym typeface="Source Code Pro"/>
            </a:endParaRPr>
          </a:p>
          <a:p>
            <a:pPr indent="0" lvl="0" marL="0" rtl="0" algn="l">
              <a:lnSpc>
                <a:spcPct val="115000"/>
              </a:lnSpc>
              <a:spcBef>
                <a:spcPts val="0"/>
              </a:spcBef>
              <a:spcAft>
                <a:spcPts val="0"/>
              </a:spcAft>
              <a:buNone/>
            </a:pPr>
            <a:r>
              <a:t/>
            </a:r>
            <a:endParaRPr sz="1800">
              <a:solidFill>
                <a:schemeClr val="dk2"/>
              </a:solidFill>
              <a:latin typeface="Source Code Pro"/>
              <a:ea typeface="Source Code Pro"/>
              <a:cs typeface="Source Code Pro"/>
              <a:sym typeface="Source Code Pro"/>
            </a:endParaRPr>
          </a:p>
          <a:p>
            <a:pPr indent="0" lvl="0" marL="0" rtl="0" algn="l">
              <a:lnSpc>
                <a:spcPct val="115000"/>
              </a:lnSpc>
              <a:spcBef>
                <a:spcPts val="1200"/>
              </a:spcBef>
              <a:spcAft>
                <a:spcPts val="1200"/>
              </a:spcAft>
              <a:buNone/>
            </a:pPr>
            <a:r>
              <a:t/>
            </a:r>
            <a:endParaRPr sz="1800">
              <a:solidFill>
                <a:schemeClr val="dk2"/>
              </a:solidFill>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Elements of line</a:t>
            </a:r>
            <a:endParaRPr/>
          </a:p>
        </p:txBody>
      </p:sp>
      <p:sp>
        <p:nvSpPr>
          <p:cNvPr id="112" name="Google Shape;112;p21"/>
          <p:cNvSpPr txBox="1"/>
          <p:nvPr>
            <p:ph idx="1" type="body"/>
          </p:nvPr>
        </p:nvSpPr>
        <p:spPr>
          <a:xfrm>
            <a:off x="311700" y="1228675"/>
            <a:ext cx="4702200" cy="33402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lang="en"/>
              <a:t>There are various types of lines that all serve different purposes.</a:t>
            </a:r>
            <a:endParaRPr/>
          </a:p>
          <a:p>
            <a:pPr indent="0" lvl="0" marL="0" rtl="0" algn="l">
              <a:spcBef>
                <a:spcPts val="1200"/>
              </a:spcBef>
              <a:spcAft>
                <a:spcPts val="0"/>
              </a:spcAft>
              <a:buNone/>
            </a:pPr>
            <a:r>
              <a:rPr lang="en"/>
              <a:t>Line: a mark made on a surface whose length is greater than its width</a:t>
            </a:r>
            <a:endParaRPr/>
          </a:p>
          <a:p>
            <a:pPr indent="0" lvl="0" marL="0" rtl="0" algn="l">
              <a:spcBef>
                <a:spcPts val="1200"/>
              </a:spcBef>
              <a:spcAft>
                <a:spcPts val="0"/>
              </a:spcAft>
              <a:buNone/>
            </a:pPr>
            <a:r>
              <a:rPr lang="en"/>
              <a:t>Repeating lines: repeated placement of lines moves the viewers focus from one point to another. </a:t>
            </a:r>
            <a:endParaRPr/>
          </a:p>
          <a:p>
            <a:pPr indent="0" lvl="0" marL="0" rtl="0" algn="l">
              <a:spcBef>
                <a:spcPts val="1200"/>
              </a:spcBef>
              <a:spcAft>
                <a:spcPts val="0"/>
              </a:spcAft>
              <a:buNone/>
            </a:pPr>
            <a:r>
              <a:rPr lang="en"/>
              <a:t>Lines Around Shapes: contour lines are lines that outline an </a:t>
            </a:r>
            <a:r>
              <a:rPr lang="en"/>
              <a:t>object</a:t>
            </a:r>
            <a:r>
              <a:rPr lang="en"/>
              <a:t>. This helps us understand the solid form of the object.</a:t>
            </a:r>
            <a:endParaRPr/>
          </a:p>
          <a:p>
            <a:pPr indent="0" lvl="0" marL="0" rtl="0" algn="l">
              <a:spcBef>
                <a:spcPts val="1200"/>
              </a:spcBef>
              <a:spcAft>
                <a:spcPts val="0"/>
              </a:spcAft>
              <a:buNone/>
            </a:pPr>
            <a:r>
              <a:rPr lang="en"/>
              <a:t>Leading Lines: that direct viewers focus in a certain direction. Typically, draw attention to the main object.</a:t>
            </a:r>
            <a:endParaRPr/>
          </a:p>
          <a:p>
            <a:pPr indent="0" lvl="0" marL="0" rtl="0" algn="l">
              <a:spcBef>
                <a:spcPts val="1200"/>
              </a:spcBef>
              <a:spcAft>
                <a:spcPts val="1200"/>
              </a:spcAft>
              <a:buNone/>
            </a:pPr>
            <a:r>
              <a:rPr lang="en"/>
              <a:t>https://www.youtube.com/watch?v=BDePyEFT1gQ</a:t>
            </a:r>
            <a:endParaRPr/>
          </a:p>
        </p:txBody>
      </p:sp>
      <p:pic>
        <p:nvPicPr>
          <p:cNvPr id="113" name="Google Shape;113;p21"/>
          <p:cNvPicPr preferRelativeResize="0"/>
          <p:nvPr/>
        </p:nvPicPr>
        <p:blipFill>
          <a:blip r:embed="rId3">
            <a:alphaModFix/>
          </a:blip>
          <a:stretch>
            <a:fillRect/>
          </a:stretch>
        </p:blipFill>
        <p:spPr>
          <a:xfrm>
            <a:off x="5137450" y="0"/>
            <a:ext cx="3898325" cy="5031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