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Permanent Marker"/>
      <p:regular r:id="rId15"/>
    </p:embeddedFont>
    <p:embeddedFont>
      <p:font typeface="Source Sans Pr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PermanentMarker-regular.fntdata"/><Relationship Id="rId14" Type="http://schemas.openxmlformats.org/officeDocument/2006/relationships/slide" Target="slides/slide10.xml"/><Relationship Id="rId17" Type="http://schemas.openxmlformats.org/officeDocument/2006/relationships/font" Target="fonts/SourceSansPro-bold.fntdata"/><Relationship Id="rId16" Type="http://schemas.openxmlformats.org/officeDocument/2006/relationships/font" Target="fonts/SourceSansPro-regular.fntdata"/><Relationship Id="rId5" Type="http://schemas.openxmlformats.org/officeDocument/2006/relationships/slide" Target="slides/slide1.xml"/><Relationship Id="rId19" Type="http://schemas.openxmlformats.org/officeDocument/2006/relationships/font" Target="fonts/SourceSansPro-boldItalic.fntdata"/><Relationship Id="rId6" Type="http://schemas.openxmlformats.org/officeDocument/2006/relationships/slide" Target="slides/slide2.xml"/><Relationship Id="rId18" Type="http://schemas.openxmlformats.org/officeDocument/2006/relationships/font" Target="fonts/SourceSansPro-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c42160c895_1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c42160c895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Each of these resources are a huge help for both educators and students</a:t>
            </a:r>
            <a:endParaRPr/>
          </a:p>
          <a:p>
            <a:pPr indent="0" lvl="0" marL="0" rtl="0" algn="l">
              <a:spcBef>
                <a:spcPts val="0"/>
              </a:spcBef>
              <a:spcAft>
                <a:spcPts val="0"/>
              </a:spcAft>
              <a:buNone/>
            </a:pPr>
            <a:r>
              <a:rPr lang="en"/>
              <a:t>-Adventures of patoo is a engaging comic where students can choose different outcomes </a:t>
            </a:r>
            <a:endParaRPr/>
          </a:p>
          <a:p>
            <a:pPr indent="0" lvl="0" marL="0" rtl="0" algn="l">
              <a:spcBef>
                <a:spcPts val="0"/>
              </a:spcBef>
              <a:spcAft>
                <a:spcPts val="0"/>
              </a:spcAft>
              <a:buNone/>
            </a:pPr>
            <a:r>
              <a:rPr lang="en"/>
              <a:t>- the second is guidelines from participaction that are recommendations from 18-64 year olds</a:t>
            </a:r>
            <a:endParaRPr/>
          </a:p>
          <a:p>
            <a:pPr indent="0" lvl="0" marL="0" rtl="0" algn="l">
              <a:spcBef>
                <a:spcPts val="0"/>
              </a:spcBef>
              <a:spcAft>
                <a:spcPts val="0"/>
              </a:spcAft>
              <a:buNone/>
            </a:pPr>
            <a:r>
              <a:rPr lang="en"/>
              <a:t>-the third show the benefits of a well rested sleep and what you can do to help get a better night’s sleep</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c419d6e680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c419d6e68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if they are feeling more relaxed and calm after</a:t>
            </a:r>
            <a:endParaRPr/>
          </a:p>
          <a:p>
            <a:pPr indent="0" lvl="0" marL="0" rtl="0" algn="l">
              <a:spcBef>
                <a:spcPts val="0"/>
              </a:spcBef>
              <a:spcAft>
                <a:spcPts val="0"/>
              </a:spcAft>
              <a:buNone/>
            </a:pPr>
            <a:r>
              <a:rPr lang="en"/>
              <a:t>Ask if they know any other breathing exercises to do before bed that helps them relax?</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c419d6e680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c419d6e68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419d6e680_0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419d6e68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c42160c895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c42160c89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lu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1295550" y="1991813"/>
            <a:ext cx="6552900" cy="1159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11"/>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p:txBody>
      </p:sp>
      <p:sp>
        <p:nvSpPr>
          <p:cNvPr id="43" name="Google Shape;43;p11"/>
          <p:cNvSpPr txBox="1"/>
          <p:nvPr>
            <p:ph idx="1" type="body"/>
          </p:nvPr>
        </p:nvSpPr>
        <p:spPr>
          <a:xfrm>
            <a:off x="911700" y="1200150"/>
            <a:ext cx="7320600" cy="37257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44" name="Google Shape;44;p11"/>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12"/>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p:txBody>
      </p:sp>
      <p:sp>
        <p:nvSpPr>
          <p:cNvPr id="47" name="Google Shape;47;p12"/>
          <p:cNvSpPr txBox="1"/>
          <p:nvPr>
            <p:ph idx="1" type="body"/>
          </p:nvPr>
        </p:nvSpPr>
        <p:spPr>
          <a:xfrm>
            <a:off x="804800" y="1200150"/>
            <a:ext cx="3657000" cy="32841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8" name="Google Shape;48;p12"/>
          <p:cNvSpPr txBox="1"/>
          <p:nvPr>
            <p:ph idx="2" type="body"/>
          </p:nvPr>
        </p:nvSpPr>
        <p:spPr>
          <a:xfrm>
            <a:off x="4682201" y="1200150"/>
            <a:ext cx="3657000" cy="32841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9" name="Google Shape;49;p12"/>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p:txBody>
      </p:sp>
      <p:sp>
        <p:nvSpPr>
          <p:cNvPr id="52" name="Google Shape;52;p13"/>
          <p:cNvSpPr txBox="1"/>
          <p:nvPr>
            <p:ph idx="1" type="body"/>
          </p:nvPr>
        </p:nvSpPr>
        <p:spPr>
          <a:xfrm>
            <a:off x="489275" y="1200150"/>
            <a:ext cx="2631900" cy="3299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3" name="Google Shape;53;p13"/>
          <p:cNvSpPr txBox="1"/>
          <p:nvPr>
            <p:ph idx="2" type="body"/>
          </p:nvPr>
        </p:nvSpPr>
        <p:spPr>
          <a:xfrm>
            <a:off x="3256047" y="1200150"/>
            <a:ext cx="2631900" cy="3299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4" name="Google Shape;54;p13"/>
          <p:cNvSpPr txBox="1"/>
          <p:nvPr>
            <p:ph idx="3" type="body"/>
          </p:nvPr>
        </p:nvSpPr>
        <p:spPr>
          <a:xfrm>
            <a:off x="6022819" y="1200150"/>
            <a:ext cx="2631900" cy="3299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5" name="Google Shape;55;p13"/>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14"/>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58" name="Google Shape;58;p14"/>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9" name="Shape 59"/>
        <p:cNvGrpSpPr/>
        <p:nvPr/>
      </p:nvGrpSpPr>
      <p:grpSpPr>
        <a:xfrm>
          <a:off x="0" y="0"/>
          <a:ext cx="0" cy="0"/>
          <a:chOff x="0" y="0"/>
          <a:chExt cx="0" cy="0"/>
        </a:xfrm>
      </p:grpSpPr>
      <p:sp>
        <p:nvSpPr>
          <p:cNvPr id="60" name="Google Shape;60;p15"/>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
        <p:nvSpPr>
          <p:cNvPr id="61" name="Google Shape;61;p15"/>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6"/>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red">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1295550" y="1991813"/>
            <a:ext cx="6552900" cy="1159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13" name="Google Shape;13;p3"/>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yellow">
  <p:cSld name="TITLE_2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1295550" y="1991813"/>
            <a:ext cx="6552900" cy="1159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16" name="Google Shape;16;p4"/>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red">
  <p:cSld name="TITLE_1">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5"/>
          <p:cNvSpPr txBox="1"/>
          <p:nvPr>
            <p:ph type="ctrTitle"/>
          </p:nvPr>
        </p:nvSpPr>
        <p:spPr>
          <a:xfrm>
            <a:off x="1557300" y="1640494"/>
            <a:ext cx="60294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5"/>
          <p:cNvSpPr txBox="1"/>
          <p:nvPr>
            <p:ph idx="1" type="subTitle"/>
          </p:nvPr>
        </p:nvSpPr>
        <p:spPr>
          <a:xfrm>
            <a:off x="1557300" y="2668610"/>
            <a:ext cx="6029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2C343B"/>
              </a:buClr>
              <a:buSzPts val="2400"/>
              <a:buNone/>
              <a:defRPr sz="2400"/>
            </a:lvl1pPr>
            <a:lvl2pPr lvl="1" rtl="0" algn="ctr">
              <a:spcBef>
                <a:spcPts val="0"/>
              </a:spcBef>
              <a:spcAft>
                <a:spcPts val="0"/>
              </a:spcAft>
              <a:buClr>
                <a:srgbClr val="2C343B"/>
              </a:buClr>
              <a:buSzPts val="2400"/>
              <a:buNone/>
              <a:defRPr/>
            </a:lvl2pPr>
            <a:lvl3pPr lvl="2" rtl="0" algn="ctr">
              <a:spcBef>
                <a:spcPts val="0"/>
              </a:spcBef>
              <a:spcAft>
                <a:spcPts val="0"/>
              </a:spcAft>
              <a:buClr>
                <a:srgbClr val="2C343B"/>
              </a:buClr>
              <a:buSzPts val="2400"/>
              <a:buNone/>
              <a:defRPr/>
            </a:lvl3pPr>
            <a:lvl4pPr lvl="3" rtl="0" algn="ctr">
              <a:spcBef>
                <a:spcPts val="0"/>
              </a:spcBef>
              <a:spcAft>
                <a:spcPts val="0"/>
              </a:spcAft>
              <a:buClr>
                <a:srgbClr val="2C343B"/>
              </a:buClr>
              <a:buSzPts val="2400"/>
              <a:buNone/>
              <a:defRPr sz="2400"/>
            </a:lvl4pPr>
            <a:lvl5pPr lvl="4" rtl="0" algn="ctr">
              <a:spcBef>
                <a:spcPts val="0"/>
              </a:spcBef>
              <a:spcAft>
                <a:spcPts val="0"/>
              </a:spcAft>
              <a:buClr>
                <a:srgbClr val="2C343B"/>
              </a:buClr>
              <a:buSzPts val="2400"/>
              <a:buNone/>
              <a:defRPr sz="2400"/>
            </a:lvl5pPr>
            <a:lvl6pPr lvl="5" rtl="0" algn="ctr">
              <a:spcBef>
                <a:spcPts val="0"/>
              </a:spcBef>
              <a:spcAft>
                <a:spcPts val="0"/>
              </a:spcAft>
              <a:buClr>
                <a:srgbClr val="2C343B"/>
              </a:buClr>
              <a:buSzPts val="2400"/>
              <a:buNone/>
              <a:defRPr sz="2400"/>
            </a:lvl6pPr>
            <a:lvl7pPr lvl="6" rtl="0" algn="ctr">
              <a:spcBef>
                <a:spcPts val="0"/>
              </a:spcBef>
              <a:spcAft>
                <a:spcPts val="0"/>
              </a:spcAft>
              <a:buClr>
                <a:srgbClr val="2C343B"/>
              </a:buClr>
              <a:buSzPts val="2400"/>
              <a:buNone/>
              <a:defRPr sz="2400"/>
            </a:lvl7pPr>
            <a:lvl8pPr lvl="7" rtl="0" algn="ctr">
              <a:spcBef>
                <a:spcPts val="0"/>
              </a:spcBef>
              <a:spcAft>
                <a:spcPts val="0"/>
              </a:spcAft>
              <a:buClr>
                <a:srgbClr val="2C343B"/>
              </a:buClr>
              <a:buSzPts val="2400"/>
              <a:buNone/>
              <a:defRPr sz="2400"/>
            </a:lvl8pPr>
            <a:lvl9pPr lvl="8" rtl="0" algn="ctr">
              <a:spcBef>
                <a:spcPts val="0"/>
              </a:spcBef>
              <a:spcAft>
                <a:spcPts val="0"/>
              </a:spcAft>
              <a:buClr>
                <a:srgbClr val="2C343B"/>
              </a:buClr>
              <a:buSzPts val="2400"/>
              <a:buNone/>
              <a:defRPr sz="2400"/>
            </a:lvl9pPr>
          </a:lstStyle>
          <a:p/>
        </p:txBody>
      </p:sp>
      <p:sp>
        <p:nvSpPr>
          <p:cNvPr id="20" name="Google Shape;20;p5"/>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blue">
  <p:cSld name="TITLE_1_2">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ctrTitle"/>
          </p:nvPr>
        </p:nvSpPr>
        <p:spPr>
          <a:xfrm>
            <a:off x="1557300" y="1640494"/>
            <a:ext cx="60294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3" name="Google Shape;23;p6"/>
          <p:cNvSpPr txBox="1"/>
          <p:nvPr>
            <p:ph idx="1" type="subTitle"/>
          </p:nvPr>
        </p:nvSpPr>
        <p:spPr>
          <a:xfrm>
            <a:off x="1557300" y="2668610"/>
            <a:ext cx="6029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2C343B"/>
              </a:buClr>
              <a:buSzPts val="2400"/>
              <a:buNone/>
              <a:defRPr sz="2400"/>
            </a:lvl1pPr>
            <a:lvl2pPr lvl="1" rtl="0" algn="ctr">
              <a:spcBef>
                <a:spcPts val="0"/>
              </a:spcBef>
              <a:spcAft>
                <a:spcPts val="0"/>
              </a:spcAft>
              <a:buClr>
                <a:srgbClr val="2C343B"/>
              </a:buClr>
              <a:buSzPts val="2400"/>
              <a:buNone/>
              <a:defRPr/>
            </a:lvl2pPr>
            <a:lvl3pPr lvl="2" rtl="0" algn="ctr">
              <a:spcBef>
                <a:spcPts val="0"/>
              </a:spcBef>
              <a:spcAft>
                <a:spcPts val="0"/>
              </a:spcAft>
              <a:buClr>
                <a:srgbClr val="2C343B"/>
              </a:buClr>
              <a:buSzPts val="2400"/>
              <a:buNone/>
              <a:defRPr/>
            </a:lvl3pPr>
            <a:lvl4pPr lvl="3" rtl="0" algn="ctr">
              <a:spcBef>
                <a:spcPts val="0"/>
              </a:spcBef>
              <a:spcAft>
                <a:spcPts val="0"/>
              </a:spcAft>
              <a:buClr>
                <a:srgbClr val="2C343B"/>
              </a:buClr>
              <a:buSzPts val="2400"/>
              <a:buNone/>
              <a:defRPr sz="2400"/>
            </a:lvl4pPr>
            <a:lvl5pPr lvl="4" rtl="0" algn="ctr">
              <a:spcBef>
                <a:spcPts val="0"/>
              </a:spcBef>
              <a:spcAft>
                <a:spcPts val="0"/>
              </a:spcAft>
              <a:buClr>
                <a:srgbClr val="2C343B"/>
              </a:buClr>
              <a:buSzPts val="2400"/>
              <a:buNone/>
              <a:defRPr sz="2400"/>
            </a:lvl5pPr>
            <a:lvl6pPr lvl="5" rtl="0" algn="ctr">
              <a:spcBef>
                <a:spcPts val="0"/>
              </a:spcBef>
              <a:spcAft>
                <a:spcPts val="0"/>
              </a:spcAft>
              <a:buClr>
                <a:srgbClr val="2C343B"/>
              </a:buClr>
              <a:buSzPts val="2400"/>
              <a:buNone/>
              <a:defRPr sz="2400"/>
            </a:lvl6pPr>
            <a:lvl7pPr lvl="6" rtl="0" algn="ctr">
              <a:spcBef>
                <a:spcPts val="0"/>
              </a:spcBef>
              <a:spcAft>
                <a:spcPts val="0"/>
              </a:spcAft>
              <a:buClr>
                <a:srgbClr val="2C343B"/>
              </a:buClr>
              <a:buSzPts val="2400"/>
              <a:buNone/>
              <a:defRPr sz="2400"/>
            </a:lvl7pPr>
            <a:lvl8pPr lvl="7" rtl="0" algn="ctr">
              <a:spcBef>
                <a:spcPts val="0"/>
              </a:spcBef>
              <a:spcAft>
                <a:spcPts val="0"/>
              </a:spcAft>
              <a:buClr>
                <a:srgbClr val="2C343B"/>
              </a:buClr>
              <a:buSzPts val="2400"/>
              <a:buNone/>
              <a:defRPr sz="2400"/>
            </a:lvl8pPr>
            <a:lvl9pPr lvl="8" rtl="0" algn="ctr">
              <a:spcBef>
                <a:spcPts val="0"/>
              </a:spcBef>
              <a:spcAft>
                <a:spcPts val="0"/>
              </a:spcAft>
              <a:buClr>
                <a:srgbClr val="2C343B"/>
              </a:buClr>
              <a:buSzPts val="2400"/>
              <a:buNone/>
              <a:defRPr sz="2400"/>
            </a:lvl9pPr>
          </a:lstStyle>
          <a:p/>
        </p:txBody>
      </p:sp>
      <p:sp>
        <p:nvSpPr>
          <p:cNvPr id="24" name="Google Shape;24;p6"/>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yellow">
  <p:cSld name="TITLE_1_2_1">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7"/>
          <p:cNvSpPr txBox="1"/>
          <p:nvPr>
            <p:ph type="ctrTitle"/>
          </p:nvPr>
        </p:nvSpPr>
        <p:spPr>
          <a:xfrm>
            <a:off x="1557300" y="1640494"/>
            <a:ext cx="60294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7" name="Google Shape;27;p7"/>
          <p:cNvSpPr txBox="1"/>
          <p:nvPr>
            <p:ph idx="1" type="subTitle"/>
          </p:nvPr>
        </p:nvSpPr>
        <p:spPr>
          <a:xfrm>
            <a:off x="1557300" y="2668610"/>
            <a:ext cx="6029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2C343B"/>
              </a:buClr>
              <a:buSzPts val="2400"/>
              <a:buNone/>
              <a:defRPr sz="2400"/>
            </a:lvl1pPr>
            <a:lvl2pPr lvl="1" rtl="0" algn="ctr">
              <a:spcBef>
                <a:spcPts val="0"/>
              </a:spcBef>
              <a:spcAft>
                <a:spcPts val="0"/>
              </a:spcAft>
              <a:buClr>
                <a:srgbClr val="2C343B"/>
              </a:buClr>
              <a:buSzPts val="2400"/>
              <a:buNone/>
              <a:defRPr/>
            </a:lvl2pPr>
            <a:lvl3pPr lvl="2" rtl="0" algn="ctr">
              <a:spcBef>
                <a:spcPts val="0"/>
              </a:spcBef>
              <a:spcAft>
                <a:spcPts val="0"/>
              </a:spcAft>
              <a:buClr>
                <a:srgbClr val="2C343B"/>
              </a:buClr>
              <a:buSzPts val="2400"/>
              <a:buNone/>
              <a:defRPr/>
            </a:lvl3pPr>
            <a:lvl4pPr lvl="3" rtl="0" algn="ctr">
              <a:spcBef>
                <a:spcPts val="0"/>
              </a:spcBef>
              <a:spcAft>
                <a:spcPts val="0"/>
              </a:spcAft>
              <a:buClr>
                <a:srgbClr val="2C343B"/>
              </a:buClr>
              <a:buSzPts val="2400"/>
              <a:buNone/>
              <a:defRPr sz="2400"/>
            </a:lvl4pPr>
            <a:lvl5pPr lvl="4" rtl="0" algn="ctr">
              <a:spcBef>
                <a:spcPts val="0"/>
              </a:spcBef>
              <a:spcAft>
                <a:spcPts val="0"/>
              </a:spcAft>
              <a:buClr>
                <a:srgbClr val="2C343B"/>
              </a:buClr>
              <a:buSzPts val="2400"/>
              <a:buNone/>
              <a:defRPr sz="2400"/>
            </a:lvl5pPr>
            <a:lvl6pPr lvl="5" rtl="0" algn="ctr">
              <a:spcBef>
                <a:spcPts val="0"/>
              </a:spcBef>
              <a:spcAft>
                <a:spcPts val="0"/>
              </a:spcAft>
              <a:buClr>
                <a:srgbClr val="2C343B"/>
              </a:buClr>
              <a:buSzPts val="2400"/>
              <a:buNone/>
              <a:defRPr sz="2400"/>
            </a:lvl6pPr>
            <a:lvl7pPr lvl="6" rtl="0" algn="ctr">
              <a:spcBef>
                <a:spcPts val="0"/>
              </a:spcBef>
              <a:spcAft>
                <a:spcPts val="0"/>
              </a:spcAft>
              <a:buClr>
                <a:srgbClr val="2C343B"/>
              </a:buClr>
              <a:buSzPts val="2400"/>
              <a:buNone/>
              <a:defRPr sz="2400"/>
            </a:lvl7pPr>
            <a:lvl8pPr lvl="7" rtl="0" algn="ctr">
              <a:spcBef>
                <a:spcPts val="0"/>
              </a:spcBef>
              <a:spcAft>
                <a:spcPts val="0"/>
              </a:spcAft>
              <a:buClr>
                <a:srgbClr val="2C343B"/>
              </a:buClr>
              <a:buSzPts val="2400"/>
              <a:buNone/>
              <a:defRPr sz="2400"/>
            </a:lvl8pPr>
            <a:lvl9pPr lvl="8" rtl="0" algn="ctr">
              <a:spcBef>
                <a:spcPts val="0"/>
              </a:spcBef>
              <a:spcAft>
                <a:spcPts val="0"/>
              </a:spcAft>
              <a:buClr>
                <a:srgbClr val="2C343B"/>
              </a:buClr>
              <a:buSzPts val="2400"/>
              <a:buNone/>
              <a:defRPr sz="2400"/>
            </a:lvl9pPr>
          </a:lstStyle>
          <a:p/>
        </p:txBody>
      </p:sp>
      <p:sp>
        <p:nvSpPr>
          <p:cNvPr id="28" name="Google Shape;28;p7"/>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yellow">
  <p:cSld name="TITLE_1_1">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8"/>
          <p:cNvSpPr txBox="1"/>
          <p:nvPr>
            <p:ph idx="1" type="body"/>
          </p:nvPr>
        </p:nvSpPr>
        <p:spPr>
          <a:xfrm>
            <a:off x="1104300" y="2276100"/>
            <a:ext cx="6935400" cy="819900"/>
          </a:xfrm>
          <a:prstGeom prst="rect">
            <a:avLst/>
          </a:prstGeom>
        </p:spPr>
        <p:txBody>
          <a:bodyPr anchorCtr="0" anchor="ctr" bIns="91425" lIns="91425" spcFirstLastPara="1" rIns="91425" wrap="square" tIns="91425">
            <a:noAutofit/>
          </a:bodyPr>
          <a:lstStyle>
            <a:lvl1pPr indent="-381000" lvl="0" marL="457200" rtl="0" algn="ctr">
              <a:spcBef>
                <a:spcPts val="600"/>
              </a:spcBef>
              <a:spcAft>
                <a:spcPts val="0"/>
              </a:spcAft>
              <a:buSzPts val="2400"/>
              <a:buChar char="▸"/>
              <a:defRPr i="1" sz="2400"/>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81000" lvl="3" marL="1828800" rtl="0" algn="ctr">
              <a:spcBef>
                <a:spcPts val="0"/>
              </a:spcBef>
              <a:spcAft>
                <a:spcPts val="0"/>
              </a:spcAft>
              <a:buSzPts val="2400"/>
              <a:buChar char="●"/>
              <a:defRPr i="1" sz="2400"/>
            </a:lvl4pPr>
            <a:lvl5pPr indent="-381000" lvl="4" marL="2286000" rtl="0" algn="ctr">
              <a:spcBef>
                <a:spcPts val="0"/>
              </a:spcBef>
              <a:spcAft>
                <a:spcPts val="0"/>
              </a:spcAft>
              <a:buSzPts val="2400"/>
              <a:buChar char="○"/>
              <a:defRPr i="1" sz="2400"/>
            </a:lvl5pPr>
            <a:lvl6pPr indent="-381000" lvl="5" marL="2743200" rtl="0" algn="ctr">
              <a:spcBef>
                <a:spcPts val="0"/>
              </a:spcBef>
              <a:spcAft>
                <a:spcPts val="0"/>
              </a:spcAft>
              <a:buSzPts val="2400"/>
              <a:buChar char="■"/>
              <a:defRPr i="1" sz="2400"/>
            </a:lvl6pPr>
            <a:lvl7pPr indent="-381000" lvl="6" marL="3200400" rtl="0" algn="ctr">
              <a:spcBef>
                <a:spcPts val="0"/>
              </a:spcBef>
              <a:spcAft>
                <a:spcPts val="0"/>
              </a:spcAft>
              <a:buSzPts val="2400"/>
              <a:buChar char="●"/>
              <a:defRPr i="1" sz="2400"/>
            </a:lvl7pPr>
            <a:lvl8pPr indent="-381000" lvl="7" marL="3657600" rtl="0" algn="ctr">
              <a:spcBef>
                <a:spcPts val="0"/>
              </a:spcBef>
              <a:spcAft>
                <a:spcPts val="0"/>
              </a:spcAft>
              <a:buSzPts val="2400"/>
              <a:buChar char="○"/>
              <a:defRPr i="1" sz="2400"/>
            </a:lvl8pPr>
            <a:lvl9pPr indent="-381000" lvl="8" marL="4114800" algn="ctr">
              <a:spcBef>
                <a:spcPts val="0"/>
              </a:spcBef>
              <a:spcAft>
                <a:spcPts val="0"/>
              </a:spcAft>
              <a:buSzPts val="2400"/>
              <a:buChar char="■"/>
              <a:defRPr i="1" sz="2400"/>
            </a:lvl9pPr>
          </a:lstStyle>
          <a:p/>
        </p:txBody>
      </p:sp>
      <p:sp>
        <p:nvSpPr>
          <p:cNvPr id="31" name="Google Shape;31;p8"/>
          <p:cNvSpPr txBox="1"/>
          <p:nvPr/>
        </p:nvSpPr>
        <p:spPr>
          <a:xfrm>
            <a:off x="3593400" y="1283826"/>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chemeClr val="accent3"/>
                </a:solidFill>
                <a:latin typeface="Permanent Marker"/>
                <a:ea typeface="Permanent Marker"/>
                <a:cs typeface="Permanent Marker"/>
                <a:sym typeface="Permanent Marker"/>
              </a:rPr>
              <a:t>“</a:t>
            </a:r>
            <a:endParaRPr sz="9600">
              <a:solidFill>
                <a:schemeClr val="accent3"/>
              </a:solidFill>
              <a:latin typeface="Permanent Marker"/>
              <a:ea typeface="Permanent Marker"/>
              <a:cs typeface="Permanent Marker"/>
              <a:sym typeface="Permanent Marker"/>
            </a:endParaRPr>
          </a:p>
        </p:txBody>
      </p:sp>
      <p:sp>
        <p:nvSpPr>
          <p:cNvPr id="32" name="Google Shape;32;p8"/>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red">
  <p:cSld name="TITLE_1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9"/>
          <p:cNvSpPr txBox="1"/>
          <p:nvPr>
            <p:ph idx="1" type="body"/>
          </p:nvPr>
        </p:nvSpPr>
        <p:spPr>
          <a:xfrm>
            <a:off x="1104300" y="2276100"/>
            <a:ext cx="6935400" cy="819900"/>
          </a:xfrm>
          <a:prstGeom prst="rect">
            <a:avLst/>
          </a:prstGeom>
        </p:spPr>
        <p:txBody>
          <a:bodyPr anchorCtr="0" anchor="ctr" bIns="91425" lIns="91425" spcFirstLastPara="1" rIns="91425" wrap="square" tIns="91425">
            <a:noAutofit/>
          </a:bodyPr>
          <a:lstStyle>
            <a:lvl1pPr indent="-381000" lvl="0" marL="457200" rtl="0" algn="ctr">
              <a:spcBef>
                <a:spcPts val="600"/>
              </a:spcBef>
              <a:spcAft>
                <a:spcPts val="0"/>
              </a:spcAft>
              <a:buSzPts val="2400"/>
              <a:buChar char="▸"/>
              <a:defRPr i="1" sz="2400"/>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81000" lvl="3" marL="1828800" rtl="0" algn="ctr">
              <a:spcBef>
                <a:spcPts val="0"/>
              </a:spcBef>
              <a:spcAft>
                <a:spcPts val="0"/>
              </a:spcAft>
              <a:buSzPts val="2400"/>
              <a:buChar char="●"/>
              <a:defRPr i="1" sz="2400"/>
            </a:lvl4pPr>
            <a:lvl5pPr indent="-381000" lvl="4" marL="2286000" rtl="0" algn="ctr">
              <a:spcBef>
                <a:spcPts val="0"/>
              </a:spcBef>
              <a:spcAft>
                <a:spcPts val="0"/>
              </a:spcAft>
              <a:buSzPts val="2400"/>
              <a:buChar char="○"/>
              <a:defRPr i="1" sz="2400"/>
            </a:lvl5pPr>
            <a:lvl6pPr indent="-381000" lvl="5" marL="2743200" rtl="0" algn="ctr">
              <a:spcBef>
                <a:spcPts val="0"/>
              </a:spcBef>
              <a:spcAft>
                <a:spcPts val="0"/>
              </a:spcAft>
              <a:buSzPts val="2400"/>
              <a:buChar char="■"/>
              <a:defRPr i="1" sz="2400"/>
            </a:lvl6pPr>
            <a:lvl7pPr indent="-381000" lvl="6" marL="3200400" rtl="0" algn="ctr">
              <a:spcBef>
                <a:spcPts val="0"/>
              </a:spcBef>
              <a:spcAft>
                <a:spcPts val="0"/>
              </a:spcAft>
              <a:buSzPts val="2400"/>
              <a:buChar char="●"/>
              <a:defRPr i="1" sz="2400"/>
            </a:lvl7pPr>
            <a:lvl8pPr indent="-381000" lvl="7" marL="3657600" rtl="0" algn="ctr">
              <a:spcBef>
                <a:spcPts val="0"/>
              </a:spcBef>
              <a:spcAft>
                <a:spcPts val="0"/>
              </a:spcAft>
              <a:buSzPts val="2400"/>
              <a:buChar char="○"/>
              <a:defRPr i="1" sz="2400"/>
            </a:lvl8pPr>
            <a:lvl9pPr indent="-381000" lvl="8" marL="4114800" rtl="0" algn="ctr">
              <a:spcBef>
                <a:spcPts val="0"/>
              </a:spcBef>
              <a:spcAft>
                <a:spcPts val="0"/>
              </a:spcAft>
              <a:buSzPts val="2400"/>
              <a:buChar char="■"/>
              <a:defRPr i="1" sz="2400"/>
            </a:lvl9pPr>
          </a:lstStyle>
          <a:p/>
        </p:txBody>
      </p:sp>
      <p:sp>
        <p:nvSpPr>
          <p:cNvPr id="35" name="Google Shape;35;p9"/>
          <p:cNvSpPr txBox="1"/>
          <p:nvPr/>
        </p:nvSpPr>
        <p:spPr>
          <a:xfrm>
            <a:off x="3593400" y="992123"/>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chemeClr val="accent1"/>
                </a:solidFill>
                <a:latin typeface="Permanent Marker"/>
                <a:ea typeface="Permanent Marker"/>
                <a:cs typeface="Permanent Marker"/>
                <a:sym typeface="Permanent Marker"/>
              </a:rPr>
              <a:t>“</a:t>
            </a:r>
            <a:endParaRPr sz="9600">
              <a:solidFill>
                <a:schemeClr val="accent1"/>
              </a:solidFill>
              <a:latin typeface="Permanent Marker"/>
              <a:ea typeface="Permanent Marker"/>
              <a:cs typeface="Permanent Marker"/>
              <a:sym typeface="Permanent Marker"/>
            </a:endParaRPr>
          </a:p>
        </p:txBody>
      </p:sp>
      <p:sp>
        <p:nvSpPr>
          <p:cNvPr id="36" name="Google Shape;36;p9"/>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blue">
  <p:cSld name="TITLE_1_1_1_1">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10"/>
          <p:cNvSpPr txBox="1"/>
          <p:nvPr>
            <p:ph idx="1" type="body"/>
          </p:nvPr>
        </p:nvSpPr>
        <p:spPr>
          <a:xfrm>
            <a:off x="1104300" y="2276100"/>
            <a:ext cx="6935400" cy="819900"/>
          </a:xfrm>
          <a:prstGeom prst="rect">
            <a:avLst/>
          </a:prstGeom>
        </p:spPr>
        <p:txBody>
          <a:bodyPr anchorCtr="0" anchor="ctr" bIns="91425" lIns="91425" spcFirstLastPara="1" rIns="91425" wrap="square" tIns="91425">
            <a:noAutofit/>
          </a:bodyPr>
          <a:lstStyle>
            <a:lvl1pPr indent="-381000" lvl="0" marL="457200" rtl="0" algn="ctr">
              <a:spcBef>
                <a:spcPts val="600"/>
              </a:spcBef>
              <a:spcAft>
                <a:spcPts val="0"/>
              </a:spcAft>
              <a:buSzPts val="2400"/>
              <a:buChar char="▸"/>
              <a:defRPr i="1" sz="2400"/>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81000" lvl="3" marL="1828800" rtl="0" algn="ctr">
              <a:spcBef>
                <a:spcPts val="0"/>
              </a:spcBef>
              <a:spcAft>
                <a:spcPts val="0"/>
              </a:spcAft>
              <a:buSzPts val="2400"/>
              <a:buChar char="●"/>
              <a:defRPr i="1" sz="2400"/>
            </a:lvl4pPr>
            <a:lvl5pPr indent="-381000" lvl="4" marL="2286000" rtl="0" algn="ctr">
              <a:spcBef>
                <a:spcPts val="0"/>
              </a:spcBef>
              <a:spcAft>
                <a:spcPts val="0"/>
              </a:spcAft>
              <a:buSzPts val="2400"/>
              <a:buChar char="○"/>
              <a:defRPr i="1" sz="2400"/>
            </a:lvl5pPr>
            <a:lvl6pPr indent="-381000" lvl="5" marL="2743200" rtl="0" algn="ctr">
              <a:spcBef>
                <a:spcPts val="0"/>
              </a:spcBef>
              <a:spcAft>
                <a:spcPts val="0"/>
              </a:spcAft>
              <a:buSzPts val="2400"/>
              <a:buChar char="■"/>
              <a:defRPr i="1" sz="2400"/>
            </a:lvl6pPr>
            <a:lvl7pPr indent="-381000" lvl="6" marL="3200400" rtl="0" algn="ctr">
              <a:spcBef>
                <a:spcPts val="0"/>
              </a:spcBef>
              <a:spcAft>
                <a:spcPts val="0"/>
              </a:spcAft>
              <a:buSzPts val="2400"/>
              <a:buChar char="●"/>
              <a:defRPr i="1" sz="2400"/>
            </a:lvl7pPr>
            <a:lvl8pPr indent="-381000" lvl="7" marL="3657600" rtl="0" algn="ctr">
              <a:spcBef>
                <a:spcPts val="0"/>
              </a:spcBef>
              <a:spcAft>
                <a:spcPts val="0"/>
              </a:spcAft>
              <a:buSzPts val="2400"/>
              <a:buChar char="○"/>
              <a:defRPr i="1" sz="2400"/>
            </a:lvl8pPr>
            <a:lvl9pPr indent="-381000" lvl="8" marL="4114800" rtl="0" algn="ctr">
              <a:spcBef>
                <a:spcPts val="0"/>
              </a:spcBef>
              <a:spcAft>
                <a:spcPts val="0"/>
              </a:spcAft>
              <a:buSzPts val="2400"/>
              <a:buChar char="■"/>
              <a:defRPr i="1" sz="2400"/>
            </a:lvl9pPr>
          </a:lstStyle>
          <a:p/>
        </p:txBody>
      </p:sp>
      <p:sp>
        <p:nvSpPr>
          <p:cNvPr id="39" name="Google Shape;39;p10"/>
          <p:cNvSpPr txBox="1"/>
          <p:nvPr/>
        </p:nvSpPr>
        <p:spPr>
          <a:xfrm>
            <a:off x="3593400" y="1283826"/>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chemeClr val="accent5"/>
                </a:solidFill>
                <a:latin typeface="Permanent Marker"/>
                <a:ea typeface="Permanent Marker"/>
                <a:cs typeface="Permanent Marker"/>
                <a:sym typeface="Permanent Marker"/>
              </a:rPr>
              <a:t>“</a:t>
            </a:r>
            <a:endParaRPr sz="9600">
              <a:solidFill>
                <a:schemeClr val="accent5"/>
              </a:solidFill>
              <a:latin typeface="Permanent Marker"/>
              <a:ea typeface="Permanent Marker"/>
              <a:cs typeface="Permanent Marker"/>
              <a:sym typeface="Permanent Marker"/>
            </a:endParaRPr>
          </a:p>
        </p:txBody>
      </p:sp>
      <p:sp>
        <p:nvSpPr>
          <p:cNvPr id="40" name="Google Shape;40;p10"/>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2622"/>
            <a:ext cx="8229600" cy="8574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1pPr>
            <a:lvl2pPr lvl="1"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2pPr>
            <a:lvl3pPr lvl="2"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3pPr>
            <a:lvl4pPr lvl="3"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4pPr>
            <a:lvl5pPr lvl="4"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5pPr>
            <a:lvl6pPr lvl="5"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6pPr>
            <a:lvl7pPr lvl="6"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7pPr>
            <a:lvl8pPr lvl="7"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8pPr>
            <a:lvl9pPr lvl="8"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9pPr>
          </a:lstStyle>
          <a:p/>
        </p:txBody>
      </p:sp>
      <p:sp>
        <p:nvSpPr>
          <p:cNvPr id="7" name="Google Shape;7;p1"/>
          <p:cNvSpPr txBox="1"/>
          <p:nvPr>
            <p:ph idx="1" type="body"/>
          </p:nvPr>
        </p:nvSpPr>
        <p:spPr>
          <a:xfrm>
            <a:off x="911700" y="1200150"/>
            <a:ext cx="7320600" cy="37257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1pPr>
            <a:lvl2pPr indent="-381000" lvl="1" marL="9144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2pPr>
            <a:lvl3pPr indent="-381000" lvl="2" marL="13716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3pPr>
            <a:lvl4pPr indent="-381000" lvl="3" marL="18288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indent="-381000" lvl="4" marL="2286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indent="-381000" lvl="5" marL="27432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indent="-381000" lvl="6" marL="32004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indent="-381000" lvl="7" marL="36576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indent="-381000" lvl="8" marL="41148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4297650" y="4859852"/>
            <a:ext cx="548700" cy="283800"/>
          </a:xfrm>
          <a:prstGeom prst="rect">
            <a:avLst/>
          </a:prstGeom>
          <a:noFill/>
          <a:ln>
            <a:noFill/>
          </a:ln>
        </p:spPr>
        <p:txBody>
          <a:bodyPr anchorCtr="0" anchor="t" bIns="91425" lIns="91425" spcFirstLastPara="1" rIns="91425" wrap="square" tIns="91425">
            <a:noAutofit/>
          </a:bodyPr>
          <a:lstStyle>
            <a:lvl1pPr lvl="0" algn="ctr">
              <a:buNone/>
              <a:defRPr sz="1200">
                <a:solidFill>
                  <a:schemeClr val="dk2"/>
                </a:solidFill>
                <a:latin typeface="Permanent Marker"/>
                <a:ea typeface="Permanent Marker"/>
                <a:cs typeface="Permanent Marker"/>
                <a:sym typeface="Permanent Marker"/>
              </a:defRPr>
            </a:lvl1pPr>
            <a:lvl2pPr lvl="1" algn="ctr">
              <a:buNone/>
              <a:defRPr sz="1200">
                <a:solidFill>
                  <a:schemeClr val="dk2"/>
                </a:solidFill>
                <a:latin typeface="Permanent Marker"/>
                <a:ea typeface="Permanent Marker"/>
                <a:cs typeface="Permanent Marker"/>
                <a:sym typeface="Permanent Marker"/>
              </a:defRPr>
            </a:lvl2pPr>
            <a:lvl3pPr lvl="2" algn="ctr">
              <a:buNone/>
              <a:defRPr sz="1200">
                <a:solidFill>
                  <a:schemeClr val="dk2"/>
                </a:solidFill>
                <a:latin typeface="Permanent Marker"/>
                <a:ea typeface="Permanent Marker"/>
                <a:cs typeface="Permanent Marker"/>
                <a:sym typeface="Permanent Marker"/>
              </a:defRPr>
            </a:lvl3pPr>
            <a:lvl4pPr lvl="3" algn="ctr">
              <a:buNone/>
              <a:defRPr sz="1200">
                <a:solidFill>
                  <a:schemeClr val="dk2"/>
                </a:solidFill>
                <a:latin typeface="Permanent Marker"/>
                <a:ea typeface="Permanent Marker"/>
                <a:cs typeface="Permanent Marker"/>
                <a:sym typeface="Permanent Marker"/>
              </a:defRPr>
            </a:lvl4pPr>
            <a:lvl5pPr lvl="4" algn="ctr">
              <a:buNone/>
              <a:defRPr sz="1200">
                <a:solidFill>
                  <a:schemeClr val="dk2"/>
                </a:solidFill>
                <a:latin typeface="Permanent Marker"/>
                <a:ea typeface="Permanent Marker"/>
                <a:cs typeface="Permanent Marker"/>
                <a:sym typeface="Permanent Marker"/>
              </a:defRPr>
            </a:lvl5pPr>
            <a:lvl6pPr lvl="5" algn="ctr">
              <a:buNone/>
              <a:defRPr sz="1200">
                <a:solidFill>
                  <a:schemeClr val="dk2"/>
                </a:solidFill>
                <a:latin typeface="Permanent Marker"/>
                <a:ea typeface="Permanent Marker"/>
                <a:cs typeface="Permanent Marker"/>
                <a:sym typeface="Permanent Marker"/>
              </a:defRPr>
            </a:lvl6pPr>
            <a:lvl7pPr lvl="6" algn="ctr">
              <a:buNone/>
              <a:defRPr sz="1200">
                <a:solidFill>
                  <a:schemeClr val="dk2"/>
                </a:solidFill>
                <a:latin typeface="Permanent Marker"/>
                <a:ea typeface="Permanent Marker"/>
                <a:cs typeface="Permanent Marker"/>
                <a:sym typeface="Permanent Marker"/>
              </a:defRPr>
            </a:lvl7pPr>
            <a:lvl8pPr lvl="7" algn="ctr">
              <a:buNone/>
              <a:defRPr sz="1200">
                <a:solidFill>
                  <a:schemeClr val="dk2"/>
                </a:solidFill>
                <a:latin typeface="Permanent Marker"/>
                <a:ea typeface="Permanent Marker"/>
                <a:cs typeface="Permanent Marker"/>
                <a:sym typeface="Permanent Marker"/>
              </a:defRPr>
            </a:lvl8pPr>
            <a:lvl9pPr lvl="8" algn="ctr">
              <a:buNone/>
              <a:defRPr sz="1200">
                <a:solidFill>
                  <a:schemeClr val="dk2"/>
                </a:solidFill>
                <a:latin typeface="Permanent Marker"/>
                <a:ea typeface="Permanent Marker"/>
                <a:cs typeface="Permanent Marker"/>
                <a:sym typeface="Permanent Marker"/>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hyperlink" Target="http://adventuresofpatoo.herokuapp.com/" TargetMode="External"/><Relationship Id="rId4" Type="http://schemas.openxmlformats.org/officeDocument/2006/relationships/hyperlink" Target="https://www.participaction.com/en-ca/benefits-and-guidelines/adults-18-to-64" TargetMode="External"/><Relationship Id="rId5" Type="http://schemas.openxmlformats.org/officeDocument/2006/relationships/hyperlink" Target="https://www.participaction.com/en-ca/everything-better/sleep-bett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hyperlink" Target="http://projects.hsl.wisc.edu/SERVICE/modules/12/M12_CT_The_Power_of_Breath_Diaphragmatic_Breathing.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7"/>
          <p:cNvSpPr txBox="1"/>
          <p:nvPr>
            <p:ph type="ctrTitle"/>
          </p:nvPr>
        </p:nvSpPr>
        <p:spPr>
          <a:xfrm>
            <a:off x="1295550" y="1991813"/>
            <a:ext cx="65529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does physical </a:t>
            </a:r>
            <a:r>
              <a:rPr lang="en"/>
              <a:t>activity</a:t>
            </a:r>
            <a:r>
              <a:rPr lang="en"/>
              <a:t> affect sleep? </a:t>
            </a:r>
            <a:endParaRPr/>
          </a:p>
        </p:txBody>
      </p:sp>
      <p:sp>
        <p:nvSpPr>
          <p:cNvPr id="69" name="Google Shape;69;p17"/>
          <p:cNvSpPr txBox="1"/>
          <p:nvPr/>
        </p:nvSpPr>
        <p:spPr>
          <a:xfrm>
            <a:off x="6651225" y="4694375"/>
            <a:ext cx="277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rgbClr val="0198AD"/>
                </a:highlight>
                <a:latin typeface="Source Sans Pro"/>
                <a:ea typeface="Source Sans Pro"/>
                <a:cs typeface="Source Sans Pro"/>
                <a:sym typeface="Source Sans Pro"/>
              </a:rPr>
              <a:t>Anna, Alyssa, Emily - EPHE 311</a:t>
            </a:r>
            <a:endParaRPr>
              <a:highlight>
                <a:srgbClr val="0198AD"/>
              </a:highlight>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6"/>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Other Resources for students and Teachers</a:t>
            </a:r>
            <a:endParaRPr/>
          </a:p>
        </p:txBody>
      </p:sp>
      <p:sp>
        <p:nvSpPr>
          <p:cNvPr id="132" name="Google Shape;132;p26"/>
          <p:cNvSpPr txBox="1"/>
          <p:nvPr>
            <p:ph idx="1" type="body"/>
          </p:nvPr>
        </p:nvSpPr>
        <p:spPr>
          <a:xfrm>
            <a:off x="281625" y="1200150"/>
            <a:ext cx="8634300" cy="3725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u="sng">
                <a:solidFill>
                  <a:schemeClr val="hlink"/>
                </a:solidFill>
                <a:hlinkClick r:id="rId3"/>
              </a:rPr>
              <a:t>http://adventuresofpatoo.herokuapp.com/</a:t>
            </a:r>
            <a:r>
              <a:rPr lang="en"/>
              <a:t> </a:t>
            </a:r>
            <a:endParaRPr/>
          </a:p>
          <a:p>
            <a:pPr indent="0" lvl="0" marL="0" rtl="0" algn="ctr">
              <a:spcBef>
                <a:spcPts val="600"/>
              </a:spcBef>
              <a:spcAft>
                <a:spcPts val="0"/>
              </a:spcAft>
              <a:buNone/>
            </a:pPr>
            <a:r>
              <a:t/>
            </a:r>
            <a:endParaRPr/>
          </a:p>
          <a:p>
            <a:pPr indent="0" lvl="0" marL="0" rtl="0" algn="ctr">
              <a:spcBef>
                <a:spcPts val="600"/>
              </a:spcBef>
              <a:spcAft>
                <a:spcPts val="0"/>
              </a:spcAft>
              <a:buNone/>
            </a:pPr>
            <a:r>
              <a:rPr lang="en" u="sng">
                <a:solidFill>
                  <a:schemeClr val="hlink"/>
                </a:solidFill>
                <a:hlinkClick r:id="rId4"/>
              </a:rPr>
              <a:t>https://www.participaction.com/en-ca/benefits-and-guidelines/adults-18-to-64</a:t>
            </a:r>
            <a:endParaRPr/>
          </a:p>
          <a:p>
            <a:pPr indent="0" lvl="0" marL="0" rtl="0" algn="ctr">
              <a:spcBef>
                <a:spcPts val="600"/>
              </a:spcBef>
              <a:spcAft>
                <a:spcPts val="0"/>
              </a:spcAft>
              <a:buNone/>
            </a:pPr>
            <a:r>
              <a:t/>
            </a:r>
            <a:endParaRPr/>
          </a:p>
          <a:p>
            <a:pPr indent="0" lvl="0" marL="0" rtl="0" algn="ctr">
              <a:spcBef>
                <a:spcPts val="600"/>
              </a:spcBef>
              <a:spcAft>
                <a:spcPts val="0"/>
              </a:spcAft>
              <a:buNone/>
            </a:pPr>
            <a:r>
              <a:rPr lang="en" u="sng">
                <a:solidFill>
                  <a:schemeClr val="hlink"/>
                </a:solidFill>
                <a:hlinkClick r:id="rId5"/>
              </a:rPr>
              <a:t>https://www.participaction.com/en-ca/everything-better/sleep-better</a:t>
            </a:r>
            <a:endParaRPr/>
          </a:p>
          <a:p>
            <a:pPr indent="0" lvl="0" marL="0" rtl="0" algn="ctr">
              <a:spcBef>
                <a:spcPts val="600"/>
              </a:spcBef>
              <a:spcAft>
                <a:spcPts val="0"/>
              </a:spcAft>
              <a:buNone/>
            </a:pPr>
            <a:r>
              <a:t/>
            </a:r>
            <a:endParaRPr/>
          </a:p>
        </p:txBody>
      </p:sp>
      <p:sp>
        <p:nvSpPr>
          <p:cNvPr id="133" name="Google Shape;133;p26"/>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8"/>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INTRODUCTION</a:t>
            </a:r>
            <a:endParaRPr/>
          </a:p>
        </p:txBody>
      </p:sp>
      <p:sp>
        <p:nvSpPr>
          <p:cNvPr id="75" name="Google Shape;75;p18"/>
          <p:cNvSpPr txBox="1"/>
          <p:nvPr>
            <p:ph idx="1" type="body"/>
          </p:nvPr>
        </p:nvSpPr>
        <p:spPr>
          <a:xfrm>
            <a:off x="911700" y="1200150"/>
            <a:ext cx="7320600" cy="3725700"/>
          </a:xfrm>
          <a:prstGeom prst="rect">
            <a:avLst/>
          </a:prstGeom>
        </p:spPr>
        <p:txBody>
          <a:bodyPr anchorCtr="0" anchor="t" bIns="91425" lIns="91425" spcFirstLastPara="1" rIns="91425" wrap="square" tIns="91425">
            <a:noAutofit/>
          </a:bodyPr>
          <a:lstStyle/>
          <a:p>
            <a:pPr indent="-381000" lvl="0" marL="457200" rtl="0" algn="l">
              <a:lnSpc>
                <a:spcPct val="200000"/>
              </a:lnSpc>
              <a:spcBef>
                <a:spcPts val="600"/>
              </a:spcBef>
              <a:spcAft>
                <a:spcPts val="0"/>
              </a:spcAft>
              <a:buSzPts val="2400"/>
              <a:buChar char="-"/>
            </a:pPr>
            <a:r>
              <a:rPr lang="en"/>
              <a:t>Physical Activity has many </a:t>
            </a:r>
            <a:r>
              <a:rPr lang="en"/>
              <a:t>health benefits that help scaffold a longer, healthier lifestyle. </a:t>
            </a:r>
            <a:endParaRPr/>
          </a:p>
          <a:p>
            <a:pPr indent="-381000" lvl="0" marL="457200" rtl="0" algn="l">
              <a:lnSpc>
                <a:spcPct val="200000"/>
              </a:lnSpc>
              <a:spcBef>
                <a:spcPts val="0"/>
              </a:spcBef>
              <a:spcAft>
                <a:spcPts val="0"/>
              </a:spcAft>
              <a:buSzPts val="2400"/>
              <a:buChar char="-"/>
            </a:pPr>
            <a:r>
              <a:rPr lang="en"/>
              <a:t>Physical activity also benefits people’s sleep schedules as it directly relates to the increase in the quality and duration of a good night's rest. </a:t>
            </a:r>
            <a:endParaRPr/>
          </a:p>
        </p:txBody>
      </p:sp>
      <p:sp>
        <p:nvSpPr>
          <p:cNvPr id="76" name="Google Shape;76;p18"/>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9"/>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Sleep is important</a:t>
            </a:r>
            <a:endParaRPr/>
          </a:p>
        </p:txBody>
      </p:sp>
      <p:sp>
        <p:nvSpPr>
          <p:cNvPr id="82" name="Google Shape;82;p19"/>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3" name="Google Shape;83;p19"/>
          <p:cNvSpPr txBox="1"/>
          <p:nvPr/>
        </p:nvSpPr>
        <p:spPr>
          <a:xfrm>
            <a:off x="286300" y="1085950"/>
            <a:ext cx="8174400" cy="335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Source Sans Pro"/>
                <a:ea typeface="Source Sans Pro"/>
                <a:cs typeface="Source Sans Pro"/>
                <a:sym typeface="Source Sans Pro"/>
              </a:rPr>
              <a:t>Approximately 80% of US adults and adolescents are insufficiently active. Physical activity fosters normal growth and development and can make people feel, function, and sleep better and reduce risk of many chronic diseases.</a:t>
            </a:r>
            <a:endParaRPr sz="1600">
              <a:latin typeface="Source Sans Pro"/>
              <a:ea typeface="Source Sans Pro"/>
              <a:cs typeface="Source Sans Pro"/>
              <a:sym typeface="Source Sans Pro"/>
            </a:endParaRPr>
          </a:p>
          <a:p>
            <a:pPr indent="0" lvl="0" marL="0" rtl="0" algn="l">
              <a:spcBef>
                <a:spcPts val="0"/>
              </a:spcBef>
              <a:spcAft>
                <a:spcPts val="0"/>
              </a:spcAft>
              <a:buNone/>
            </a:pPr>
            <a:r>
              <a:t/>
            </a:r>
            <a:endParaRPr sz="1600">
              <a:latin typeface="Source Sans Pro"/>
              <a:ea typeface="Source Sans Pro"/>
              <a:cs typeface="Source Sans Pro"/>
              <a:sym typeface="Source Sans Pro"/>
            </a:endParaRPr>
          </a:p>
          <a:p>
            <a:pPr indent="0" lvl="0" marL="0" rtl="0" algn="l">
              <a:spcBef>
                <a:spcPts val="0"/>
              </a:spcBef>
              <a:spcAft>
                <a:spcPts val="0"/>
              </a:spcAft>
              <a:buNone/>
            </a:pPr>
            <a:r>
              <a:rPr lang="en" sz="1600">
                <a:latin typeface="Source Sans Pro"/>
                <a:ea typeface="Source Sans Pro"/>
                <a:cs typeface="Source Sans Pro"/>
                <a:sym typeface="Source Sans Pro"/>
              </a:rPr>
              <a:t>It is said that </a:t>
            </a:r>
            <a:r>
              <a:rPr lang="en" sz="1600">
                <a:latin typeface="Source Sans Pro"/>
                <a:ea typeface="Source Sans Pro"/>
                <a:cs typeface="Source Sans Pro"/>
                <a:sym typeface="Source Sans Pro"/>
              </a:rPr>
              <a:t>adults should be exercising at least 30 minutes per day, 5 days a week</a:t>
            </a:r>
            <a:endParaRPr sz="1600">
              <a:latin typeface="Source Sans Pro"/>
              <a:ea typeface="Source Sans Pro"/>
              <a:cs typeface="Source Sans Pro"/>
              <a:sym typeface="Source Sans Pro"/>
            </a:endParaRPr>
          </a:p>
          <a:p>
            <a:pPr indent="0" lvl="0" marL="0" rtl="0" algn="l">
              <a:spcBef>
                <a:spcPts val="0"/>
              </a:spcBef>
              <a:spcAft>
                <a:spcPts val="0"/>
              </a:spcAft>
              <a:buNone/>
            </a:pPr>
            <a:r>
              <a:t/>
            </a:r>
            <a:endParaRPr sz="1600">
              <a:latin typeface="Source Sans Pro"/>
              <a:ea typeface="Source Sans Pro"/>
              <a:cs typeface="Source Sans Pro"/>
              <a:sym typeface="Source Sans Pro"/>
            </a:endParaRPr>
          </a:p>
          <a:p>
            <a:pPr indent="0" lvl="0" marL="0" rtl="0" algn="l">
              <a:spcBef>
                <a:spcPts val="0"/>
              </a:spcBef>
              <a:spcAft>
                <a:spcPts val="0"/>
              </a:spcAft>
              <a:buNone/>
            </a:pPr>
            <a:r>
              <a:rPr lang="en" sz="1600">
                <a:latin typeface="Source Sans Pro"/>
                <a:ea typeface="Source Sans Pro"/>
                <a:cs typeface="Source Sans Pro"/>
                <a:sym typeface="Source Sans Pro"/>
              </a:rPr>
              <a:t>Experts also say that obtaining 7 hours of sleep aids in muscle growth and repair, therefore promoting physical activity.</a:t>
            </a:r>
            <a:endParaRPr sz="1600">
              <a:latin typeface="Source Sans Pro"/>
              <a:ea typeface="Source Sans Pro"/>
              <a:cs typeface="Source Sans Pro"/>
              <a:sym typeface="Source Sans Pro"/>
            </a:endParaRPr>
          </a:p>
          <a:p>
            <a:pPr indent="0" lvl="0" marL="0" rtl="0" algn="l">
              <a:spcBef>
                <a:spcPts val="0"/>
              </a:spcBef>
              <a:spcAft>
                <a:spcPts val="0"/>
              </a:spcAft>
              <a:buNone/>
            </a:pPr>
            <a:r>
              <a:t/>
            </a:r>
            <a:endParaRPr sz="1600">
              <a:latin typeface="Source Sans Pro"/>
              <a:ea typeface="Source Sans Pro"/>
              <a:cs typeface="Source Sans Pro"/>
              <a:sym typeface="Source Sans Pro"/>
            </a:endParaRPr>
          </a:p>
          <a:p>
            <a:pPr indent="0" lvl="0" marL="0" rtl="0" algn="l">
              <a:spcBef>
                <a:spcPts val="0"/>
              </a:spcBef>
              <a:spcAft>
                <a:spcPts val="0"/>
              </a:spcAft>
              <a:buNone/>
            </a:pPr>
            <a:r>
              <a:rPr lang="en" sz="1600">
                <a:latin typeface="Source Sans Pro"/>
                <a:ea typeface="Source Sans Pro"/>
                <a:cs typeface="Source Sans Pro"/>
                <a:sym typeface="Source Sans Pro"/>
              </a:rPr>
              <a:t>We can foster the relationship between physical activity and sleep  in many different ways..</a:t>
            </a:r>
            <a:endParaRPr sz="1600">
              <a:latin typeface="Source Sans Pro"/>
              <a:ea typeface="Source Sans Pro"/>
              <a:cs typeface="Source Sans Pro"/>
              <a:sym typeface="Source Sans Pro"/>
            </a:endParaRPr>
          </a:p>
          <a:p>
            <a:pPr indent="0" lvl="0" marL="0" rtl="0" algn="l">
              <a:spcBef>
                <a:spcPts val="0"/>
              </a:spcBef>
              <a:spcAft>
                <a:spcPts val="0"/>
              </a:spcAft>
              <a:buNone/>
            </a:pPr>
            <a:r>
              <a:t/>
            </a:r>
            <a:endParaRPr sz="1600">
              <a:latin typeface="Source Sans Pro"/>
              <a:ea typeface="Source Sans Pro"/>
              <a:cs typeface="Source Sans Pro"/>
              <a:sym typeface="Source Sans Pro"/>
            </a:endParaRPr>
          </a:p>
          <a:p>
            <a:pPr indent="0" lvl="0" marL="0" rtl="0" algn="l">
              <a:spcBef>
                <a:spcPts val="0"/>
              </a:spcBef>
              <a:spcAft>
                <a:spcPts val="0"/>
              </a:spcAft>
              <a:buNone/>
            </a:pPr>
            <a:r>
              <a:t/>
            </a:r>
            <a:endParaRPr sz="1600">
              <a:latin typeface="Source Sans Pro"/>
              <a:ea typeface="Source Sans Pro"/>
              <a:cs typeface="Source Sans Pro"/>
              <a:sym typeface="Source Sans Pro"/>
            </a:endParaRPr>
          </a:p>
          <a:p>
            <a:pPr indent="0" lvl="0" marL="0" rtl="0" algn="l">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0"/>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When should we exercise?</a:t>
            </a:r>
            <a:endParaRPr/>
          </a:p>
        </p:txBody>
      </p:sp>
      <p:sp>
        <p:nvSpPr>
          <p:cNvPr id="89" name="Google Shape;89;p20"/>
          <p:cNvSpPr txBox="1"/>
          <p:nvPr>
            <p:ph idx="1" type="body"/>
          </p:nvPr>
        </p:nvSpPr>
        <p:spPr>
          <a:xfrm>
            <a:off x="457200" y="704700"/>
            <a:ext cx="8064600" cy="429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rPr>
              <a:t>Ever heard of the expression “do not exercise before bed, you won’t be able to sleep!”</a:t>
            </a:r>
            <a:endParaRPr sz="1800">
              <a:solidFill>
                <a:srgbClr val="000000"/>
              </a:solidFill>
            </a:endParaRPr>
          </a:p>
          <a:p>
            <a:pPr indent="0" lvl="0" marL="0" rtl="0" algn="l">
              <a:spcBef>
                <a:spcPts val="0"/>
              </a:spcBef>
              <a:spcAft>
                <a:spcPts val="0"/>
              </a:spcAft>
              <a:buNone/>
            </a:pPr>
            <a:r>
              <a:t/>
            </a:r>
            <a:endParaRPr sz="1800">
              <a:solidFill>
                <a:srgbClr val="000000"/>
              </a:solidFill>
            </a:endParaRPr>
          </a:p>
          <a:p>
            <a:pPr indent="0" lvl="0" marL="0" rtl="0" algn="l">
              <a:spcBef>
                <a:spcPts val="0"/>
              </a:spcBef>
              <a:spcAft>
                <a:spcPts val="0"/>
              </a:spcAft>
              <a:buNone/>
            </a:pPr>
            <a:r>
              <a:rPr lang="en" sz="1800">
                <a:solidFill>
                  <a:srgbClr val="000000"/>
                </a:solidFill>
              </a:rPr>
              <a:t>Evening exercise can actually lead to better quality of sleep, as long as that exercise occurs 90 minutes before bedtime.</a:t>
            </a:r>
            <a:endParaRPr sz="1800">
              <a:solidFill>
                <a:srgbClr val="000000"/>
              </a:solidFill>
            </a:endParaRPr>
          </a:p>
          <a:p>
            <a:pPr indent="0" lvl="0" marL="0" rtl="0" algn="l">
              <a:spcBef>
                <a:spcPts val="0"/>
              </a:spcBef>
              <a:spcAft>
                <a:spcPts val="0"/>
              </a:spcAft>
              <a:buNone/>
            </a:pPr>
            <a:r>
              <a:t/>
            </a:r>
            <a:endParaRPr sz="1800">
              <a:solidFill>
                <a:srgbClr val="000000"/>
              </a:solidFill>
            </a:endParaRPr>
          </a:p>
          <a:p>
            <a:pPr indent="0" lvl="0" marL="0" rtl="0" algn="l">
              <a:spcBef>
                <a:spcPts val="0"/>
              </a:spcBef>
              <a:spcAft>
                <a:spcPts val="0"/>
              </a:spcAft>
              <a:buNone/>
            </a:pPr>
            <a:r>
              <a:rPr lang="en" sz="1800">
                <a:solidFill>
                  <a:srgbClr val="000000"/>
                </a:solidFill>
              </a:rPr>
              <a:t>With this being said, exercising in the morning is noticeably the best for sleep quality. Exercising in the morning can provide energy boosts to start and fuel the day by providing endorphins, therefore as the day goes on you will be more tired by bedtime. </a:t>
            </a:r>
            <a:endParaRPr sz="1800">
              <a:solidFill>
                <a:srgbClr val="000000"/>
              </a:solidFill>
            </a:endParaRPr>
          </a:p>
          <a:p>
            <a:pPr indent="0" lvl="0" marL="0" rtl="0" algn="l">
              <a:spcBef>
                <a:spcPts val="0"/>
              </a:spcBef>
              <a:spcAft>
                <a:spcPts val="0"/>
              </a:spcAft>
              <a:buNone/>
            </a:pPr>
            <a:r>
              <a:t/>
            </a:r>
            <a:endParaRPr sz="1800">
              <a:solidFill>
                <a:srgbClr val="000000"/>
              </a:solidFill>
            </a:endParaRPr>
          </a:p>
          <a:p>
            <a:pPr indent="0" lvl="0" marL="0" rtl="0" algn="l">
              <a:spcBef>
                <a:spcPts val="0"/>
              </a:spcBef>
              <a:spcAft>
                <a:spcPts val="0"/>
              </a:spcAft>
              <a:buNone/>
            </a:pPr>
            <a:r>
              <a:rPr lang="en" sz="1800">
                <a:solidFill>
                  <a:srgbClr val="000000"/>
                </a:solidFill>
              </a:rPr>
              <a:t>As well as exercising in the morning, exercising outdoors can help align our circadian rhythm with sunlight. When our circadian rhythm is in sync with natural light, we tend to be more alert in the day and more tired at night.</a:t>
            </a:r>
            <a:endParaRPr sz="1800">
              <a:solidFill>
                <a:srgbClr val="000000"/>
              </a:solidFill>
            </a:endParaRPr>
          </a:p>
        </p:txBody>
      </p:sp>
      <p:sp>
        <p:nvSpPr>
          <p:cNvPr id="90" name="Google Shape;90;p20"/>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1"/>
          <p:cNvSpPr txBox="1"/>
          <p:nvPr>
            <p:ph idx="1" type="body"/>
          </p:nvPr>
        </p:nvSpPr>
        <p:spPr>
          <a:xfrm>
            <a:off x="1198500" y="1098550"/>
            <a:ext cx="6370800" cy="3284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solidFill>
                  <a:schemeClr val="accent1"/>
                </a:solidFill>
                <a:latin typeface="Permanent Marker"/>
                <a:ea typeface="Permanent Marker"/>
                <a:cs typeface="Permanent Marker"/>
                <a:sym typeface="Permanent Marker"/>
              </a:rPr>
              <a:t>Low intensity exercises: without increasing heart rate &amp; body temperature</a:t>
            </a:r>
            <a:endParaRPr b="1">
              <a:solidFill>
                <a:schemeClr val="accent1"/>
              </a:solidFill>
              <a:latin typeface="Permanent Marker"/>
              <a:ea typeface="Permanent Marker"/>
              <a:cs typeface="Permanent Marker"/>
              <a:sym typeface="Permanent Marke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Research shows that doing low intensity exercises before bedtime can enhance our sleep.</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This may include: pilates, yoga, self massage, stretching, </a:t>
            </a:r>
            <a:r>
              <a:rPr lang="en"/>
              <a:t>relaxation exercises, and meditating.</a:t>
            </a:r>
            <a:endParaRPr/>
          </a:p>
        </p:txBody>
      </p:sp>
      <p:sp>
        <p:nvSpPr>
          <p:cNvPr id="96" name="Google Shape;96;p21"/>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Exercises we can do before bed to enhance sleep</a:t>
            </a:r>
            <a:endParaRPr/>
          </a:p>
        </p:txBody>
      </p:sp>
      <p:sp>
        <p:nvSpPr>
          <p:cNvPr id="97" name="Google Shape;97;p21"/>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22"/>
          <p:cNvSpPr txBox="1"/>
          <p:nvPr>
            <p:ph idx="4294967295" type="ctrTitle"/>
          </p:nvPr>
        </p:nvSpPr>
        <p:spPr>
          <a:xfrm>
            <a:off x="786300" y="165328"/>
            <a:ext cx="7772400" cy="8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100">
                <a:solidFill>
                  <a:srgbClr val="000000"/>
                </a:solidFill>
              </a:rPr>
              <a:t>Breathing exercise</a:t>
            </a:r>
            <a:endParaRPr sz="5100">
              <a:solidFill>
                <a:srgbClr val="000000"/>
              </a:solidFill>
            </a:endParaRPr>
          </a:p>
        </p:txBody>
      </p:sp>
      <p:sp>
        <p:nvSpPr>
          <p:cNvPr id="103" name="Google Shape;103;p22"/>
          <p:cNvSpPr txBox="1"/>
          <p:nvPr>
            <p:ph idx="4294967295" type="subTitle"/>
          </p:nvPr>
        </p:nvSpPr>
        <p:spPr>
          <a:xfrm>
            <a:off x="864000" y="1054100"/>
            <a:ext cx="7416000" cy="3263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solidFill>
                  <a:srgbClr val="000000"/>
                </a:solidFill>
              </a:rPr>
              <a:t>Diaphragmatic Breathing:</a:t>
            </a:r>
            <a:endParaRPr>
              <a:solidFill>
                <a:srgbClr val="000000"/>
              </a:solidFill>
            </a:endParaRPr>
          </a:p>
          <a:p>
            <a:pPr indent="0" lvl="0" marL="0" rtl="0" algn="ctr">
              <a:spcBef>
                <a:spcPts val="600"/>
              </a:spcBef>
              <a:spcAft>
                <a:spcPts val="0"/>
              </a:spcAft>
              <a:buNone/>
            </a:pPr>
            <a:r>
              <a:rPr lang="en" sz="1500">
                <a:solidFill>
                  <a:srgbClr val="000000"/>
                </a:solidFill>
                <a:latin typeface="Georgia"/>
                <a:ea typeface="Georgia"/>
                <a:cs typeface="Georgia"/>
                <a:sym typeface="Georgia"/>
              </a:rPr>
              <a:t>Diaphragmatic breathing creates negative pressure in the space in the lining of the lungs. When this pressure is negative, it increases </a:t>
            </a:r>
            <a:r>
              <a:rPr lang="en" sz="1500">
                <a:solidFill>
                  <a:srgbClr val="000000"/>
                </a:solidFill>
                <a:uFill>
                  <a:noFill/>
                </a:uFill>
                <a:latin typeface="Georgia"/>
                <a:ea typeface="Georgia"/>
                <a:cs typeface="Georgia"/>
                <a:sym typeface="Georgia"/>
                <a:hlinkClick r:id="rId4">
                  <a:extLst>
                    <a:ext uri="{A12FA001-AC4F-418D-AE19-62706E023703}">
                      <ahyp:hlinkClr val="tx"/>
                    </a:ext>
                  </a:extLst>
                </a:hlinkClick>
              </a:rPr>
              <a:t>blood flow to the heart</a:t>
            </a:r>
            <a:r>
              <a:rPr lang="en" sz="1500">
                <a:solidFill>
                  <a:srgbClr val="000000"/>
                </a:solidFill>
                <a:latin typeface="Georgia"/>
                <a:ea typeface="Georgia"/>
                <a:cs typeface="Georgia"/>
                <a:sym typeface="Georgia"/>
              </a:rPr>
              <a:t>, decreasing your heart rate and helping you feel calm and relaxed. </a:t>
            </a:r>
            <a:endParaRPr sz="1500">
              <a:solidFill>
                <a:srgbClr val="000000"/>
              </a:solidFill>
              <a:latin typeface="Georgia"/>
              <a:ea typeface="Georgia"/>
              <a:cs typeface="Georgia"/>
              <a:sym typeface="Georgia"/>
            </a:endParaRPr>
          </a:p>
          <a:p>
            <a:pPr indent="0" lvl="0" marL="0" rtl="0" algn="ctr">
              <a:spcBef>
                <a:spcPts val="600"/>
              </a:spcBef>
              <a:spcAft>
                <a:spcPts val="0"/>
              </a:spcAft>
              <a:buNone/>
            </a:pPr>
            <a:r>
              <a:rPr lang="en" sz="1500">
                <a:solidFill>
                  <a:srgbClr val="000000"/>
                </a:solidFill>
                <a:latin typeface="Georgia"/>
                <a:ea typeface="Georgia"/>
                <a:cs typeface="Georgia"/>
                <a:sym typeface="Georgia"/>
              </a:rPr>
              <a:t>Step 1:  focus on your belly. It may help to put a hand on your belly so you can feel it rise and fall.</a:t>
            </a:r>
            <a:endParaRPr sz="1500">
              <a:solidFill>
                <a:srgbClr val="000000"/>
              </a:solidFill>
              <a:latin typeface="Georgia"/>
              <a:ea typeface="Georgia"/>
              <a:cs typeface="Georgia"/>
              <a:sym typeface="Georgia"/>
            </a:endParaRPr>
          </a:p>
          <a:p>
            <a:pPr indent="0" lvl="0" marL="0" rtl="0" algn="ctr">
              <a:spcBef>
                <a:spcPts val="600"/>
              </a:spcBef>
              <a:spcAft>
                <a:spcPts val="0"/>
              </a:spcAft>
              <a:buNone/>
            </a:pPr>
            <a:r>
              <a:rPr lang="en" sz="1500">
                <a:solidFill>
                  <a:srgbClr val="000000"/>
                </a:solidFill>
                <a:latin typeface="Georgia"/>
                <a:ea typeface="Georgia"/>
                <a:cs typeface="Georgia"/>
                <a:sym typeface="Georgia"/>
              </a:rPr>
              <a:t>Step 2: Take a deep breath and hold it for 6 seconds before releasing slowly. (imagine air filling in your abdomen, then </a:t>
            </a:r>
            <a:r>
              <a:rPr lang="en" sz="1500">
                <a:solidFill>
                  <a:srgbClr val="000000"/>
                </a:solidFill>
                <a:latin typeface="Georgia"/>
                <a:ea typeface="Georgia"/>
                <a:cs typeface="Georgia"/>
                <a:sym typeface="Georgia"/>
              </a:rPr>
              <a:t>travel</a:t>
            </a:r>
            <a:r>
              <a:rPr lang="en" sz="1500">
                <a:solidFill>
                  <a:srgbClr val="000000"/>
                </a:solidFill>
                <a:latin typeface="Georgia"/>
                <a:ea typeface="Georgia"/>
                <a:cs typeface="Georgia"/>
                <a:sym typeface="Georgia"/>
              </a:rPr>
              <a:t> out of your airways)</a:t>
            </a:r>
            <a:endParaRPr sz="1500">
              <a:solidFill>
                <a:srgbClr val="000000"/>
              </a:solidFill>
              <a:latin typeface="Georgia"/>
              <a:ea typeface="Georgia"/>
              <a:cs typeface="Georgia"/>
              <a:sym typeface="Georgia"/>
            </a:endParaRPr>
          </a:p>
          <a:p>
            <a:pPr indent="0" lvl="0" marL="0" rtl="0" algn="ctr">
              <a:spcBef>
                <a:spcPts val="600"/>
              </a:spcBef>
              <a:spcAft>
                <a:spcPts val="0"/>
              </a:spcAft>
              <a:buNone/>
            </a:pPr>
            <a:r>
              <a:rPr lang="en" sz="1500">
                <a:solidFill>
                  <a:srgbClr val="000000"/>
                </a:solidFill>
                <a:latin typeface="Georgia"/>
                <a:ea typeface="Georgia"/>
                <a:cs typeface="Georgia"/>
                <a:sym typeface="Georgia"/>
              </a:rPr>
              <a:t>Step 3: Slowly repeat. (continue this pattern for 5-10 minutes or however long it takes you to feel relaxed and ready for sleep)</a:t>
            </a:r>
            <a:endParaRPr sz="1500">
              <a:solidFill>
                <a:srgbClr val="000000"/>
              </a:solidFill>
              <a:latin typeface="Georgia"/>
              <a:ea typeface="Georgia"/>
              <a:cs typeface="Georgia"/>
              <a:sym typeface="Georgia"/>
            </a:endParaRPr>
          </a:p>
        </p:txBody>
      </p:sp>
      <p:sp>
        <p:nvSpPr>
          <p:cNvPr id="104" name="Google Shape;104;p22"/>
          <p:cNvSpPr/>
          <p:nvPr/>
        </p:nvSpPr>
        <p:spPr>
          <a:xfrm>
            <a:off x="991425" y="240950"/>
            <a:ext cx="760363" cy="906865"/>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2"/>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3"/>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Ways of </a:t>
            </a:r>
            <a:r>
              <a:rPr lang="en"/>
              <a:t>integrating</a:t>
            </a:r>
            <a:r>
              <a:rPr lang="en"/>
              <a:t> sleep </a:t>
            </a:r>
            <a:r>
              <a:rPr lang="en"/>
              <a:t>education into the classroom </a:t>
            </a:r>
            <a:endParaRPr/>
          </a:p>
        </p:txBody>
      </p:sp>
      <p:sp>
        <p:nvSpPr>
          <p:cNvPr id="111" name="Google Shape;111;p23"/>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12" name="Google Shape;112;p23"/>
          <p:cNvPicPr preferRelativeResize="0"/>
          <p:nvPr/>
        </p:nvPicPr>
        <p:blipFill>
          <a:blip r:embed="rId3">
            <a:alphaModFix/>
          </a:blip>
          <a:stretch>
            <a:fillRect/>
          </a:stretch>
        </p:blipFill>
        <p:spPr>
          <a:xfrm>
            <a:off x="1717812" y="834775"/>
            <a:ext cx="5311937" cy="4025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4"/>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Get the students thinking about Their own habits!</a:t>
            </a:r>
            <a:endParaRPr/>
          </a:p>
        </p:txBody>
      </p:sp>
      <p:sp>
        <p:nvSpPr>
          <p:cNvPr id="118" name="Google Shape;118;p24"/>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19" name="Google Shape;119;p24"/>
          <p:cNvPicPr preferRelativeResize="0"/>
          <p:nvPr/>
        </p:nvPicPr>
        <p:blipFill>
          <a:blip r:embed="rId3">
            <a:alphaModFix/>
          </a:blip>
          <a:stretch>
            <a:fillRect/>
          </a:stretch>
        </p:blipFill>
        <p:spPr>
          <a:xfrm>
            <a:off x="1358025" y="597150"/>
            <a:ext cx="6194349" cy="4465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5"/>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Sleep and Current events</a:t>
            </a:r>
            <a:endParaRPr/>
          </a:p>
        </p:txBody>
      </p:sp>
      <p:sp>
        <p:nvSpPr>
          <p:cNvPr id="125" name="Google Shape;125;p25"/>
          <p:cNvSpPr txBox="1"/>
          <p:nvPr>
            <p:ph idx="1" type="body"/>
          </p:nvPr>
        </p:nvSpPr>
        <p:spPr>
          <a:xfrm>
            <a:off x="1168500" y="1205250"/>
            <a:ext cx="7518300" cy="32841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600"/>
              </a:spcBef>
              <a:spcAft>
                <a:spcPts val="0"/>
              </a:spcAft>
              <a:buSzPts val="1600"/>
              <a:buChar char="-"/>
            </a:pPr>
            <a:r>
              <a:rPr lang="en" sz="1600"/>
              <a:t>Covid-19 has </a:t>
            </a:r>
            <a:r>
              <a:rPr lang="en" sz="1600"/>
              <a:t>impacted</a:t>
            </a:r>
            <a:r>
              <a:rPr lang="en" sz="1600"/>
              <a:t> everyone’s lives, sleep and </a:t>
            </a:r>
            <a:r>
              <a:rPr lang="en" sz="1600"/>
              <a:t>physical</a:t>
            </a:r>
            <a:r>
              <a:rPr lang="en" sz="1600"/>
              <a:t> activity included</a:t>
            </a:r>
            <a:endParaRPr sz="1600"/>
          </a:p>
          <a:p>
            <a:pPr indent="-330200" lvl="0" marL="457200" rtl="0" algn="l">
              <a:lnSpc>
                <a:spcPct val="150000"/>
              </a:lnSpc>
              <a:spcBef>
                <a:spcPts val="0"/>
              </a:spcBef>
              <a:spcAft>
                <a:spcPts val="0"/>
              </a:spcAft>
              <a:buSzPts val="1600"/>
              <a:buChar char="-"/>
            </a:pPr>
            <a:r>
              <a:rPr lang="en" sz="1600"/>
              <a:t>How has your sleep schedule changed in comparison to before the pandemic?</a:t>
            </a:r>
            <a:endParaRPr sz="1600"/>
          </a:p>
          <a:p>
            <a:pPr indent="-330200" lvl="0" marL="457200" rtl="0" algn="l">
              <a:lnSpc>
                <a:spcPct val="150000"/>
              </a:lnSpc>
              <a:spcBef>
                <a:spcPts val="0"/>
              </a:spcBef>
              <a:spcAft>
                <a:spcPts val="0"/>
              </a:spcAft>
              <a:buSzPts val="1600"/>
              <a:buChar char="-"/>
            </a:pPr>
            <a:r>
              <a:rPr lang="en" sz="1600"/>
              <a:t>Studies have shown that sleep </a:t>
            </a:r>
            <a:r>
              <a:rPr lang="en" sz="1600"/>
              <a:t>duration</a:t>
            </a:r>
            <a:r>
              <a:rPr lang="en" sz="1600"/>
              <a:t> has increased yet quality has decreased</a:t>
            </a:r>
            <a:endParaRPr sz="1600"/>
          </a:p>
          <a:p>
            <a:pPr indent="-330200" lvl="0" marL="457200" rtl="0" algn="l">
              <a:lnSpc>
                <a:spcPct val="150000"/>
              </a:lnSpc>
              <a:spcBef>
                <a:spcPts val="0"/>
              </a:spcBef>
              <a:spcAft>
                <a:spcPts val="0"/>
              </a:spcAft>
              <a:buSzPts val="1600"/>
              <a:buChar char="-"/>
            </a:pPr>
            <a:r>
              <a:rPr lang="en" sz="1600"/>
              <a:t>Why is this?</a:t>
            </a:r>
            <a:endParaRPr sz="1600"/>
          </a:p>
          <a:p>
            <a:pPr indent="-330200" lvl="0" marL="457200" rtl="0" algn="l">
              <a:lnSpc>
                <a:spcPct val="150000"/>
              </a:lnSpc>
              <a:spcBef>
                <a:spcPts val="0"/>
              </a:spcBef>
              <a:spcAft>
                <a:spcPts val="0"/>
              </a:spcAft>
              <a:buSzPts val="1600"/>
              <a:buChar char="-"/>
            </a:pPr>
            <a:r>
              <a:rPr lang="en" sz="1600"/>
              <a:t>Huge restrictions on going out individually</a:t>
            </a:r>
            <a:endParaRPr sz="1600"/>
          </a:p>
          <a:p>
            <a:pPr indent="-330200" lvl="0" marL="457200" rtl="0" algn="l">
              <a:lnSpc>
                <a:spcPct val="150000"/>
              </a:lnSpc>
              <a:spcBef>
                <a:spcPts val="0"/>
              </a:spcBef>
              <a:spcAft>
                <a:spcPts val="0"/>
              </a:spcAft>
              <a:buSzPts val="1600"/>
              <a:buChar char="-"/>
            </a:pPr>
            <a:r>
              <a:rPr lang="en" sz="1600"/>
              <a:t>Stress and anxiety levels are through the roof</a:t>
            </a:r>
            <a:endParaRPr sz="1600"/>
          </a:p>
          <a:p>
            <a:pPr indent="-330200" lvl="0" marL="457200" rtl="0" algn="l">
              <a:lnSpc>
                <a:spcPct val="150000"/>
              </a:lnSpc>
              <a:spcBef>
                <a:spcPts val="0"/>
              </a:spcBef>
              <a:spcAft>
                <a:spcPts val="0"/>
              </a:spcAft>
              <a:buSzPts val="1600"/>
              <a:buChar char="-"/>
            </a:pPr>
            <a:r>
              <a:rPr lang="en" sz="1600"/>
              <a:t>All of this is correlated with a healthy well-being</a:t>
            </a:r>
            <a:endParaRPr sz="1600"/>
          </a:p>
        </p:txBody>
      </p:sp>
      <p:sp>
        <p:nvSpPr>
          <p:cNvPr id="126" name="Google Shape;126;p25"/>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imon template">
  <a:themeElements>
    <a:clrScheme name="Custom 347">
      <a:dk1>
        <a:srgbClr val="2C343B"/>
      </a:dk1>
      <a:lt1>
        <a:srgbClr val="FFFFFF"/>
      </a:lt1>
      <a:dk2>
        <a:srgbClr val="859CB1"/>
      </a:dk2>
      <a:lt2>
        <a:srgbClr val="F0F3F5"/>
      </a:lt2>
      <a:accent1>
        <a:srgbClr val="0198AD"/>
      </a:accent1>
      <a:accent2>
        <a:srgbClr val="BDE4EA"/>
      </a:accent2>
      <a:accent3>
        <a:srgbClr val="FE344D"/>
      </a:accent3>
      <a:accent4>
        <a:srgbClr val="FE7F8F"/>
      </a:accent4>
      <a:accent5>
        <a:srgbClr val="F5A500"/>
      </a:accent5>
      <a:accent6>
        <a:srgbClr val="2C343B"/>
      </a:accent6>
      <a:hlink>
        <a:srgbClr val="2C343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